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68" r:id="rId3"/>
    <p:sldId id="264" r:id="rId4"/>
    <p:sldId id="265" r:id="rId5"/>
    <p:sldId id="272" r:id="rId6"/>
    <p:sldId id="271" r:id="rId7"/>
    <p:sldId id="274" r:id="rId8"/>
    <p:sldId id="275" r:id="rId9"/>
    <p:sldId id="267" r:id="rId10"/>
    <p:sldId id="273" r:id="rId11"/>
    <p:sldId id="260" r:id="rId12"/>
    <p:sldId id="277" r:id="rId13"/>
    <p:sldId id="266" r:id="rId14"/>
    <p:sldId id="263" r:id="rId15"/>
    <p:sldId id="276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46" autoAdjust="0"/>
  </p:normalViewPr>
  <p:slideViewPr>
    <p:cSldViewPr>
      <p:cViewPr varScale="1">
        <p:scale>
          <a:sx n="105" d="100"/>
          <a:sy n="105" d="100"/>
        </p:scale>
        <p:origin x="-17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BD2FED-C1CF-47AA-B397-7A345DE5600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27879-00D6-4AFD-86D6-369D7314A02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7F203-EA4E-4C43-A6B8-4137FF45978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89FEDD7-6F72-43CA-BFA2-B411C076653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854F6-12EE-4690-9F2B-7DC959F0FC9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DCE2-B896-4DB8-8C0D-AFB7AA79178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05091-3951-4F73-ADB7-B639403E615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3EC35-E0FC-4CC1-8CC7-8C8A8759560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CCCE4-FCBA-4199-A19C-AAABDA6DE55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F820F-CFEC-4CD9-B715-4A30EBFB80D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D4D87-8E1A-4114-973F-473DA4F4331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6FBC2-C914-4DFF-9912-7382819C64B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F394F48-FB84-4DB4-A2CA-8B92B031D7C9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itchFamily="18" charset="2"/>
        <a:buChar char="¡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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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itchFamily="18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55650" y="5013325"/>
            <a:ext cx="7772400" cy="1143000"/>
          </a:xfrm>
        </p:spPr>
        <p:txBody>
          <a:bodyPr/>
          <a:lstStyle/>
          <a:p>
            <a:r>
              <a:rPr lang="zh-TW" altLang="en-US" sz="4800">
                <a:ea typeface="標楷體" pitchFamily="65" charset="-120"/>
              </a:rPr>
              <a:t>投資與決策分析研討室</a:t>
            </a:r>
            <a:br>
              <a:rPr lang="zh-TW" altLang="en-US" sz="4800">
                <a:ea typeface="標楷體" pitchFamily="65" charset="-120"/>
              </a:rPr>
            </a:br>
            <a:r>
              <a:rPr lang="zh-TW" altLang="en-US" sz="3600">
                <a:ea typeface="標楷體" pitchFamily="65" charset="-120"/>
              </a:rPr>
              <a:t>簡報者 </a:t>
            </a:r>
            <a:r>
              <a:rPr lang="en-US" altLang="zh-TW" sz="3600">
                <a:ea typeface="標楷體" pitchFamily="65" charset="-120"/>
              </a:rPr>
              <a:t>: </a:t>
            </a:r>
            <a:r>
              <a:rPr lang="zh-TW" altLang="en-US" sz="3600">
                <a:ea typeface="標楷體" pitchFamily="65" charset="-120"/>
              </a:rPr>
              <a:t>詹益慶</a:t>
            </a:r>
          </a:p>
        </p:txBody>
      </p:sp>
      <p:pic>
        <p:nvPicPr>
          <p:cNvPr id="28676" name="Picture 4" descr="MPj043952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60350"/>
            <a:ext cx="6400800" cy="4400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學生未來升學與就業發展</a:t>
            </a:r>
          </a:p>
        </p:txBody>
      </p:sp>
      <p:graphicFrame>
        <p:nvGraphicFramePr>
          <p:cNvPr id="74809" name="Group 57"/>
          <p:cNvGraphicFramePr>
            <a:graphicFrameLocks noGrp="1"/>
          </p:cNvGraphicFramePr>
          <p:nvPr>
            <p:ph type="tbl" idx="1"/>
          </p:nvPr>
        </p:nvGraphicFramePr>
        <p:xfrm>
          <a:off x="301625" y="1600200"/>
          <a:ext cx="8302625" cy="4540251"/>
        </p:xfrm>
        <a:graphic>
          <a:graphicData uri="http://schemas.openxmlformats.org/drawingml/2006/table">
            <a:tbl>
              <a:tblPr/>
              <a:tblGrid>
                <a:gridCol w="1785938"/>
                <a:gridCol w="3054350"/>
                <a:gridCol w="3462337"/>
              </a:tblGrid>
              <a:tr h="154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發展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升學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就業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大學部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流通科技研究所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企業管理研究所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財務金融研究所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流通產業展店企劃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人力資源績效評估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碩士班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管理研究所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流通產業展店企劃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市場與產品開發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人力資源績效評估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7" name="Line 55"/>
          <p:cNvSpPr>
            <a:spLocks noChangeShapeType="1"/>
          </p:cNvSpPr>
          <p:nvPr/>
        </p:nvSpPr>
        <p:spPr bwMode="auto">
          <a:xfrm>
            <a:off x="323850" y="1628775"/>
            <a:ext cx="1727870" cy="151219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74808" name="Text Box 56"/>
          <p:cNvSpPr txBox="1">
            <a:spLocks noChangeArrowheads="1"/>
          </p:cNvSpPr>
          <p:nvPr/>
        </p:nvSpPr>
        <p:spPr bwMode="auto">
          <a:xfrm>
            <a:off x="395288" y="2565400"/>
            <a:ext cx="10795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學制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>
                <a:ea typeface="標楷體" pitchFamily="65" charset="-120"/>
              </a:rPr>
              <a:t>研究與發展方向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447088" cy="4498975"/>
          </a:xfrm>
        </p:spPr>
        <p:txBody>
          <a:bodyPr/>
          <a:lstStyle/>
          <a:p>
            <a:r>
              <a:rPr lang="en-US" altLang="zh-TW"/>
              <a:t>1. </a:t>
            </a:r>
            <a:r>
              <a:rPr lang="zh-TW" altLang="en-US" sz="3400">
                <a:latin typeface="標楷體" pitchFamily="65" charset="-120"/>
                <a:ea typeface="標楷體" pitchFamily="65" charset="-120"/>
              </a:rPr>
              <a:t>持續加強相關經濟統計軟體之取得。</a:t>
            </a:r>
          </a:p>
          <a:p>
            <a:r>
              <a:rPr lang="en-US" altLang="zh-TW" sz="34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400">
                <a:latin typeface="標楷體" pitchFamily="65" charset="-120"/>
                <a:ea typeface="標楷體" pitchFamily="65" charset="-120"/>
              </a:rPr>
              <a:t>繼續流通產業相關實質選擇權之投資分  析。</a:t>
            </a:r>
          </a:p>
          <a:p>
            <a:r>
              <a:rPr lang="en-US" altLang="zh-TW" sz="340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400">
                <a:latin typeface="標楷體" pitchFamily="65" charset="-120"/>
                <a:ea typeface="標楷體" pitchFamily="65" charset="-120"/>
              </a:rPr>
              <a:t>賽局理論與實質選擇權結合，使實質選擇權之投資分析更完整。</a:t>
            </a:r>
          </a:p>
          <a:p>
            <a:r>
              <a:rPr lang="en-US" altLang="zh-TW" sz="340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400">
                <a:latin typeface="標楷體" pitchFamily="65" charset="-120"/>
                <a:ea typeface="標楷體" pitchFamily="65" charset="-120"/>
              </a:rPr>
              <a:t>發展平衡計分卡在流通產業之應用。</a:t>
            </a:r>
          </a:p>
          <a:p>
            <a:r>
              <a:rPr lang="en-US" altLang="zh-TW" sz="340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3400">
                <a:latin typeface="標楷體" pitchFamily="65" charset="-120"/>
                <a:ea typeface="標楷體" pitchFamily="65" charset="-120"/>
              </a:rPr>
              <a:t>財務指標與預測在產業之應用與發展。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zh-TW" altLang="en-US" sz="4800">
                <a:ea typeface="標楷體" pitchFamily="65" charset="-120"/>
              </a:rPr>
              <a:t>謝謝聆聽</a:t>
            </a:r>
          </a:p>
          <a:p>
            <a:pPr algn="ctr"/>
            <a:r>
              <a:rPr lang="zh-TW" altLang="en-US" sz="4800">
                <a:ea typeface="標楷體" pitchFamily="65" charset="-120"/>
              </a:rPr>
              <a:t>歡迎指教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產學合作與專題計畫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lvl="0"/>
            <a:r>
              <a:rPr lang="zh-TW" altLang="zh-TW" sz="1700" b="1" dirty="0" smtClean="0"/>
              <a:t>詹益慶</a:t>
            </a:r>
            <a:r>
              <a:rPr lang="zh-TW" altLang="zh-TW" sz="1700" dirty="0" smtClean="0"/>
              <a:t>、王明傳</a:t>
            </a:r>
            <a:r>
              <a:rPr lang="en-US" altLang="zh-TW" sz="1700" dirty="0" smtClean="0"/>
              <a:t> (2012)</a:t>
            </a:r>
            <a:r>
              <a:rPr lang="zh-TW" altLang="zh-TW" sz="1700" dirty="0" smtClean="0"/>
              <a:t>，中投有線電視公司收視戶滿意度調查研究，產學合作計劃案。</a:t>
            </a:r>
          </a:p>
          <a:p>
            <a:pPr lvl="0"/>
            <a:r>
              <a:rPr lang="zh-TW" altLang="zh-TW" sz="1700" b="1" dirty="0" smtClean="0"/>
              <a:t>詹益慶</a:t>
            </a:r>
            <a:r>
              <a:rPr lang="zh-TW" altLang="zh-TW" sz="1700" dirty="0" smtClean="0"/>
              <a:t>、王明傳、林文玲</a:t>
            </a:r>
            <a:r>
              <a:rPr lang="en-US" altLang="zh-TW" sz="1700" dirty="0" smtClean="0"/>
              <a:t>(2011)</a:t>
            </a:r>
            <a:r>
              <a:rPr lang="zh-TW" altLang="zh-TW" sz="1700" dirty="0" smtClean="0"/>
              <a:t>，中投有線電視公司收視戶滿意度調查研究，產學合作計劃案。</a:t>
            </a:r>
          </a:p>
          <a:p>
            <a:pPr lvl="0"/>
            <a:r>
              <a:rPr lang="zh-TW" altLang="zh-TW" sz="1700" dirty="0" smtClean="0"/>
              <a:t>王明傳、</a:t>
            </a:r>
            <a:r>
              <a:rPr lang="zh-TW" altLang="zh-TW" sz="1700" b="1" dirty="0" smtClean="0"/>
              <a:t>詹益慶</a:t>
            </a:r>
            <a:r>
              <a:rPr lang="zh-TW" altLang="zh-TW" sz="1700" dirty="0" smtClean="0"/>
              <a:t>、張育琳</a:t>
            </a:r>
            <a:r>
              <a:rPr lang="en-US" altLang="zh-TW" sz="1700" dirty="0" smtClean="0"/>
              <a:t>(2010)</a:t>
            </a:r>
            <a:r>
              <a:rPr lang="zh-TW" altLang="zh-TW" sz="1700" dirty="0" smtClean="0"/>
              <a:t>，中投有線電視公司收視戶滿意度調查研究，產學合作計劃案。</a:t>
            </a:r>
            <a:endParaRPr lang="en-US" altLang="zh-TW" sz="1700" dirty="0" smtClean="0"/>
          </a:p>
          <a:p>
            <a:pPr lvl="0"/>
            <a:r>
              <a:rPr lang="zh-TW" altLang="zh-TW" sz="1700" dirty="0" smtClean="0"/>
              <a:t>邱素伶</a:t>
            </a:r>
            <a:r>
              <a:rPr lang="en-US" altLang="zh-TW" sz="1700" dirty="0" smtClean="0"/>
              <a:t>(</a:t>
            </a:r>
            <a:r>
              <a:rPr lang="zh-TW" altLang="zh-TW" sz="1700" dirty="0" smtClean="0"/>
              <a:t>主持人，</a:t>
            </a:r>
            <a:r>
              <a:rPr lang="en-US" altLang="zh-TW" sz="1700" dirty="0" smtClean="0"/>
              <a:t>2013) </a:t>
            </a:r>
            <a:r>
              <a:rPr lang="zh-TW" altLang="zh-TW" sz="1700" dirty="0" smtClean="0"/>
              <a:t>上市櫃公司轉換適用國際財務報告準則之疑義及解決方案，產學合作計劃案</a:t>
            </a:r>
            <a:r>
              <a:rPr lang="en-US" altLang="zh-TW" sz="1700" dirty="0" smtClean="0"/>
              <a:t>(2013/11~2014/06) </a:t>
            </a:r>
            <a:endParaRPr lang="zh-TW" altLang="zh-TW" sz="1700" dirty="0" smtClean="0"/>
          </a:p>
          <a:p>
            <a:pPr lvl="0"/>
            <a:r>
              <a:rPr lang="zh-TW" altLang="zh-TW" sz="1700" dirty="0" smtClean="0"/>
              <a:t>邱素伶</a:t>
            </a:r>
            <a:r>
              <a:rPr lang="en-US" altLang="zh-TW" sz="1700" dirty="0" smtClean="0"/>
              <a:t>(</a:t>
            </a:r>
            <a:r>
              <a:rPr lang="zh-TW" altLang="zh-TW" sz="1700" dirty="0" smtClean="0"/>
              <a:t>協同主持人，</a:t>
            </a:r>
            <a:r>
              <a:rPr lang="en-US" altLang="zh-TW" sz="1700" dirty="0" smtClean="0"/>
              <a:t>2013)</a:t>
            </a:r>
            <a:r>
              <a:rPr lang="zh-TW" altLang="zh-TW" sz="1700" dirty="0" smtClean="0"/>
              <a:t>，提升模具及金屬製品相關製造工業產值競爭力輔導計劃，</a:t>
            </a:r>
            <a:r>
              <a:rPr lang="en-US" altLang="zh-TW" sz="1700" dirty="0" smtClean="0"/>
              <a:t>102</a:t>
            </a:r>
            <a:r>
              <a:rPr lang="zh-TW" altLang="zh-TW" sz="1700" dirty="0" smtClean="0"/>
              <a:t>年度學界協助中小企業科技關懷計畫</a:t>
            </a:r>
            <a:r>
              <a:rPr lang="en-US" altLang="zh-TW" sz="1700" dirty="0" smtClean="0"/>
              <a:t>(102/05~102/10)</a:t>
            </a:r>
            <a:endParaRPr lang="zh-TW" altLang="zh-TW" sz="1700" dirty="0" smtClean="0"/>
          </a:p>
          <a:p>
            <a:pPr lvl="0"/>
            <a:r>
              <a:rPr lang="zh-TW" altLang="zh-TW" sz="1700" dirty="0" smtClean="0"/>
              <a:t>邱素伶</a:t>
            </a:r>
            <a:r>
              <a:rPr lang="en-US" altLang="zh-TW" sz="1700" dirty="0" smtClean="0"/>
              <a:t>(</a:t>
            </a:r>
            <a:r>
              <a:rPr lang="zh-TW" altLang="zh-TW" sz="1700" dirty="0" smtClean="0"/>
              <a:t>共同主持人，</a:t>
            </a:r>
            <a:r>
              <a:rPr lang="en-US" altLang="zh-TW" sz="1700" dirty="0" smtClean="0"/>
              <a:t>2013)</a:t>
            </a:r>
            <a:r>
              <a:rPr lang="zh-TW" altLang="zh-TW" sz="1700" dirty="0" smtClean="0"/>
              <a:t>，奈米塗料的應用技術開發及成本分析，產學合作計畫案</a:t>
            </a:r>
            <a:r>
              <a:rPr lang="en-US" altLang="zh-TW" sz="1700" dirty="0" smtClean="0"/>
              <a:t>(102/04/01/~103/03/31)</a:t>
            </a:r>
            <a:endParaRPr lang="zh-TW" altLang="zh-TW" sz="1700" dirty="0" smtClean="0"/>
          </a:p>
          <a:p>
            <a:pPr lvl="0"/>
            <a:r>
              <a:rPr lang="zh-TW" altLang="zh-TW" sz="1700" dirty="0" smtClean="0"/>
              <a:t>邱素伶</a:t>
            </a:r>
            <a:r>
              <a:rPr lang="en-US" altLang="zh-TW" sz="1700" dirty="0" smtClean="0"/>
              <a:t>(</a:t>
            </a:r>
            <a:r>
              <a:rPr lang="zh-TW" altLang="zh-TW" sz="1700" dirty="0" smtClean="0"/>
              <a:t>共同主持人，</a:t>
            </a:r>
            <a:r>
              <a:rPr lang="en-US" altLang="zh-TW" sz="1700" dirty="0" smtClean="0"/>
              <a:t>2012)</a:t>
            </a:r>
            <a:r>
              <a:rPr lang="zh-TW" altLang="zh-TW" sz="1700" dirty="0" smtClean="0"/>
              <a:t>，奈米複合材料的應用技術開發及成本分析，產學合作計劃案</a:t>
            </a:r>
            <a:r>
              <a:rPr lang="en-US" altLang="zh-TW" sz="1700" dirty="0" smtClean="0"/>
              <a:t>(101/03/01~102/02/28)</a:t>
            </a:r>
            <a:r>
              <a:rPr lang="zh-TW" altLang="zh-TW" sz="1700" dirty="0" smtClean="0"/>
              <a:t>。</a:t>
            </a:r>
          </a:p>
          <a:p>
            <a:pPr lvl="0"/>
            <a:r>
              <a:rPr lang="zh-TW" altLang="zh-TW" sz="1700" dirty="0" smtClean="0"/>
              <a:t>邱素伶</a:t>
            </a:r>
            <a:r>
              <a:rPr lang="en-US" altLang="zh-TW" sz="1700" dirty="0" smtClean="0"/>
              <a:t>(</a:t>
            </a:r>
            <a:r>
              <a:rPr lang="zh-TW" altLang="zh-TW" sz="1700" dirty="0" smtClean="0"/>
              <a:t>共同主持人，</a:t>
            </a:r>
            <a:r>
              <a:rPr lang="en-US" altLang="zh-TW" sz="1700" dirty="0" smtClean="0"/>
              <a:t>2011)</a:t>
            </a:r>
            <a:r>
              <a:rPr lang="zh-TW" altLang="zh-TW" sz="1700" dirty="0" smtClean="0"/>
              <a:t>，奈米材料的合成開發及成本分析，產學合作計畫案</a:t>
            </a:r>
            <a:r>
              <a:rPr lang="en-US" altLang="zh-TW" sz="1700" dirty="0" smtClean="0"/>
              <a:t>(100/01/01/~100/12/31)</a:t>
            </a:r>
            <a:endParaRPr lang="zh-TW" altLang="zh-TW" sz="1700" dirty="0" smtClean="0"/>
          </a:p>
          <a:p>
            <a:pPr lvl="0"/>
            <a:r>
              <a:rPr lang="zh-TW" altLang="zh-TW" sz="1700" dirty="0" smtClean="0"/>
              <a:t>邱素伶</a:t>
            </a:r>
            <a:r>
              <a:rPr lang="en-US" altLang="zh-TW" sz="1700" dirty="0" smtClean="0"/>
              <a:t>(</a:t>
            </a:r>
            <a:r>
              <a:rPr lang="zh-TW" altLang="zh-TW" sz="1700" dirty="0" smtClean="0"/>
              <a:t>共同主持人，</a:t>
            </a:r>
            <a:r>
              <a:rPr lang="en-US" altLang="zh-TW" sz="1700" dirty="0" smtClean="0"/>
              <a:t>2010)</a:t>
            </a:r>
            <a:r>
              <a:rPr lang="zh-TW" altLang="zh-TW" sz="1700" dirty="0" smtClean="0"/>
              <a:t>，醫療器材之研發管理與風險管理探討</a:t>
            </a:r>
            <a:r>
              <a:rPr lang="en-US" altLang="zh-TW" sz="1700" dirty="0" smtClean="0"/>
              <a:t>-</a:t>
            </a:r>
            <a:r>
              <a:rPr lang="zh-TW" altLang="zh-TW" sz="1700" dirty="0" smtClean="0"/>
              <a:t>以牙科矯正釘為例，國科會研究計畫，</a:t>
            </a:r>
            <a:r>
              <a:rPr lang="en-US" altLang="zh-TW" sz="1700" dirty="0" smtClean="0"/>
              <a:t>NSC99-2622-E-167-020-CC3</a:t>
            </a:r>
            <a:r>
              <a:rPr lang="zh-TW" altLang="zh-TW" sz="1700" dirty="0" smtClean="0"/>
              <a:t>。</a:t>
            </a:r>
          </a:p>
          <a:p>
            <a:r>
              <a:rPr lang="zh-TW" altLang="zh-TW" sz="1700" dirty="0" smtClean="0"/>
              <a:t>邱素伶</a:t>
            </a:r>
            <a:r>
              <a:rPr lang="en-US" altLang="zh-TW" sz="1700" dirty="0" smtClean="0"/>
              <a:t>(</a:t>
            </a:r>
            <a:r>
              <a:rPr lang="zh-TW" altLang="zh-TW" sz="1700" dirty="0" smtClean="0"/>
              <a:t>共同主持人，</a:t>
            </a:r>
            <a:r>
              <a:rPr lang="en-US" altLang="zh-TW" sz="1700" dirty="0" smtClean="0"/>
              <a:t>2010)</a:t>
            </a:r>
            <a:r>
              <a:rPr lang="zh-TW" altLang="zh-TW" sz="1700" dirty="0" smtClean="0"/>
              <a:t>，高折射率</a:t>
            </a:r>
            <a:r>
              <a:rPr lang="en-US" altLang="zh-TW" sz="1700" dirty="0" smtClean="0"/>
              <a:t>LED</a:t>
            </a:r>
            <a:r>
              <a:rPr lang="zh-TW" altLang="zh-TW" sz="1700" dirty="0" smtClean="0"/>
              <a:t>封裝材料的開發及成本分析，產學合作計畫案</a:t>
            </a:r>
            <a:r>
              <a:rPr lang="en-US" altLang="zh-TW" sz="1700" dirty="0" smtClean="0"/>
              <a:t>(99/04/01~100/03/31)</a:t>
            </a:r>
            <a:endParaRPr lang="zh-TW" altLang="zh-TW" sz="1700" dirty="0" smtClean="0"/>
          </a:p>
          <a:p>
            <a:pPr>
              <a:lnSpc>
                <a:spcPct val="80000"/>
              </a:lnSpc>
            </a:pPr>
            <a:endParaRPr lang="zh-TW" altLang="en-US" sz="17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0"/>
            <a:ext cx="7772400" cy="765175"/>
          </a:xfrm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研究成果</a:t>
            </a:r>
            <a:r>
              <a:rPr lang="en-US" altLang="zh-TW">
                <a:ea typeface="標楷體" pitchFamily="65" charset="-120"/>
              </a:rPr>
              <a:t>(</a:t>
            </a:r>
            <a:r>
              <a:rPr lang="zh-TW" altLang="en-US">
                <a:ea typeface="標楷體" pitchFamily="65" charset="-120"/>
              </a:rPr>
              <a:t>期刊論文</a:t>
            </a:r>
            <a:r>
              <a:rPr lang="en-US" altLang="zh-TW">
                <a:ea typeface="標楷體" pitchFamily="65" charset="-120"/>
              </a:rPr>
              <a:t>)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692150"/>
            <a:ext cx="9144000" cy="5948363"/>
          </a:xfrm>
        </p:spPr>
        <p:txBody>
          <a:bodyPr/>
          <a:lstStyle/>
          <a:p>
            <a:pPr lvl="0"/>
            <a:r>
              <a:rPr lang="en-US" altLang="zh-TW" sz="1500" b="1" dirty="0" smtClean="0"/>
              <a:t>Jan, Y. C. </a:t>
            </a:r>
            <a:r>
              <a:rPr lang="en-US" altLang="zh-TW" sz="1500" dirty="0" smtClean="0"/>
              <a:t>(2014). A Note on a New Weighted Idiosyncratic Risk Measure,</a:t>
            </a:r>
            <a:r>
              <a:rPr lang="en-US" altLang="zh-TW" sz="1500" i="1" dirty="0" smtClean="0"/>
              <a:t> International Journal of Financial Research, Vol. 5, No. 3, 194-198.</a:t>
            </a:r>
            <a:endParaRPr lang="zh-TW" altLang="zh-TW" sz="1500" dirty="0" smtClean="0"/>
          </a:p>
          <a:p>
            <a:pPr lvl="0"/>
            <a:r>
              <a:rPr lang="en-US" altLang="zh-TW" sz="1500" b="1" dirty="0" smtClean="0"/>
              <a:t>Jan, Y. C.,</a:t>
            </a:r>
            <a:r>
              <a:rPr lang="en-US" altLang="zh-TW" sz="1500" dirty="0" smtClean="0"/>
              <a:t> S. L. Chiu and Jerry M.C. Wang (2013). New Risk Measure and Idiosyncratic Risk in Taiwan Stock Market, </a:t>
            </a:r>
            <a:r>
              <a:rPr lang="en-US" altLang="zh-TW" sz="1500" i="1" dirty="0" smtClean="0"/>
              <a:t>International Journal of Financial Research</a:t>
            </a:r>
            <a:r>
              <a:rPr lang="en-US" altLang="zh-TW" sz="1500" dirty="0" smtClean="0"/>
              <a:t>,</a:t>
            </a:r>
            <a:r>
              <a:rPr lang="en-US" altLang="zh-TW" sz="1500" i="1" dirty="0" smtClean="0"/>
              <a:t> Vol. 4, No.2, 77-82</a:t>
            </a:r>
            <a:r>
              <a:rPr lang="en-US" altLang="zh-TW" sz="1500" dirty="0" smtClean="0"/>
              <a:t>.</a:t>
            </a:r>
            <a:endParaRPr lang="zh-TW" altLang="zh-TW" sz="1500" dirty="0" smtClean="0"/>
          </a:p>
          <a:p>
            <a:pPr lvl="0"/>
            <a:r>
              <a:rPr lang="en-US" altLang="zh-TW" sz="1500" b="1" dirty="0" smtClean="0"/>
              <a:t>Jan, Y. C</a:t>
            </a:r>
            <a:r>
              <a:rPr lang="en-US" altLang="zh-TW" sz="1500" dirty="0" smtClean="0"/>
              <a:t> and Jerry M.C. Wang (2012).A Note on Idiosyncratic Risk Measure. </a:t>
            </a:r>
            <a:r>
              <a:rPr lang="en-US" altLang="zh-TW" sz="1500" i="1" dirty="0" smtClean="0"/>
              <a:t>Journal of Money, Investment and Banking Issue 25, 119-123.</a:t>
            </a:r>
            <a:endParaRPr lang="zh-TW" altLang="zh-TW" sz="1500" dirty="0" smtClean="0"/>
          </a:p>
          <a:p>
            <a:pPr lvl="0"/>
            <a:r>
              <a:rPr lang="en-US" altLang="zh-TW" sz="1500" b="1" dirty="0" smtClean="0"/>
              <a:t>Jan, Y. C</a:t>
            </a:r>
            <a:r>
              <a:rPr lang="en-US" altLang="zh-TW" sz="1500" dirty="0" smtClean="0"/>
              <a:t>(2011).Strategic Investment in Taiwan Chain and Franchise Stores: A Real Options and Game-Theoretic Approach.</a:t>
            </a:r>
            <a:r>
              <a:rPr lang="en-US" altLang="zh-TW" sz="1500" i="1" dirty="0" smtClean="0"/>
              <a:t> Global Journal of Business Research, Vol. 5, No. 4, 25-37.</a:t>
            </a:r>
            <a:endParaRPr lang="zh-TW" altLang="zh-TW" sz="1500" dirty="0" smtClean="0"/>
          </a:p>
          <a:p>
            <a:pPr lvl="0"/>
            <a:r>
              <a:rPr lang="en-US" altLang="zh-TW" sz="1500" b="1" dirty="0" smtClean="0"/>
              <a:t>Jan, Y. C.</a:t>
            </a:r>
            <a:r>
              <a:rPr lang="en-US" altLang="zh-TW" sz="1500" dirty="0" smtClean="0"/>
              <a:t> and S. L. Chiu(2010). Holding Period and Cross-Sectional Stock Returns: Evidence  from Taiwan. </a:t>
            </a:r>
            <a:r>
              <a:rPr lang="en-US" altLang="zh-TW" sz="1500" i="1" dirty="0" smtClean="0"/>
              <a:t>International Journal of Business and Finance Research, Vol. 4, No.3, 79-91.</a:t>
            </a:r>
            <a:endParaRPr lang="zh-TW" altLang="zh-TW" sz="1500" dirty="0" smtClean="0"/>
          </a:p>
          <a:p>
            <a:pPr lvl="0"/>
            <a:r>
              <a:rPr lang="en-US" altLang="zh-TW" sz="1500" dirty="0" smtClean="0"/>
              <a:t>Ming-Yuan Hsieh</a:t>
            </a:r>
            <a:r>
              <a:rPr lang="zh-TW" altLang="zh-TW" sz="1500" dirty="0" smtClean="0"/>
              <a:t>、</a:t>
            </a:r>
            <a:r>
              <a:rPr lang="en-US" altLang="zh-TW" sz="1500" dirty="0" smtClean="0"/>
              <a:t>Chung-</a:t>
            </a:r>
            <a:r>
              <a:rPr lang="en-US" altLang="zh-TW" sz="1500" dirty="0" err="1" smtClean="0"/>
              <a:t>hsing</a:t>
            </a:r>
            <a:r>
              <a:rPr lang="en-US" altLang="zh-TW" sz="1500" dirty="0" smtClean="0"/>
              <a:t> Huang</a:t>
            </a:r>
            <a:r>
              <a:rPr lang="zh-TW" altLang="zh-TW" sz="1500" dirty="0" smtClean="0"/>
              <a:t>、</a:t>
            </a:r>
            <a:r>
              <a:rPr lang="en-US" altLang="zh-TW" sz="1500" dirty="0" err="1" smtClean="0"/>
              <a:t>Tzung</a:t>
            </a:r>
            <a:r>
              <a:rPr lang="en-US" altLang="zh-TW" sz="1500" dirty="0" smtClean="0"/>
              <a:t>-Ming Yan</a:t>
            </a:r>
            <a:r>
              <a:rPr lang="zh-TW" altLang="zh-TW" sz="1500" dirty="0" smtClean="0"/>
              <a:t>、</a:t>
            </a:r>
            <a:r>
              <a:rPr lang="en-US" altLang="zh-TW" sz="1500" b="1" dirty="0" err="1" smtClean="0"/>
              <a:t>Wen</a:t>
            </a:r>
            <a:r>
              <a:rPr lang="en-US" altLang="zh-TW" sz="1500" b="1" dirty="0" smtClean="0"/>
              <a:t>-Ming Wu </a:t>
            </a:r>
            <a:r>
              <a:rPr lang="en-US" altLang="zh-TW" sz="1500" dirty="0" smtClean="0"/>
              <a:t>and </a:t>
            </a:r>
            <a:r>
              <a:rPr lang="en-US" altLang="zh-TW" sz="1500" dirty="0" err="1" smtClean="0"/>
              <a:t>Chih</a:t>
            </a:r>
            <a:r>
              <a:rPr lang="en-US" altLang="zh-TW" sz="1500" dirty="0" smtClean="0"/>
              <a:t>-Sung Lai(2011).How to diminish the investment systematic risk?. </a:t>
            </a:r>
            <a:r>
              <a:rPr lang="en-US" altLang="zh-TW" sz="1500" i="1" dirty="0" smtClean="0"/>
              <a:t>African Journal of Business Management Vol.5(11) pp 4561-4572.</a:t>
            </a:r>
            <a:endParaRPr lang="zh-TW" altLang="zh-TW" sz="1500" dirty="0" smtClean="0"/>
          </a:p>
          <a:p>
            <a:r>
              <a:rPr lang="en-US" altLang="zh-TW" sz="1500" dirty="0" smtClean="0"/>
              <a:t>Ming-Yuan Hsieh</a:t>
            </a:r>
            <a:r>
              <a:rPr lang="zh-TW" altLang="zh-TW" sz="1500" dirty="0" smtClean="0"/>
              <a:t>、</a:t>
            </a:r>
            <a:r>
              <a:rPr lang="en-US" altLang="zh-TW" sz="1500" dirty="0" smtClean="0"/>
              <a:t>Chung-</a:t>
            </a:r>
            <a:r>
              <a:rPr lang="en-US" altLang="zh-TW" sz="1500" dirty="0" err="1" smtClean="0"/>
              <a:t>hsing</a:t>
            </a:r>
            <a:r>
              <a:rPr lang="en-US" altLang="zh-TW" sz="1500" dirty="0" smtClean="0"/>
              <a:t> Huang and </a:t>
            </a:r>
            <a:r>
              <a:rPr lang="en-US" altLang="zh-TW" sz="1500" b="1" dirty="0" err="1" smtClean="0"/>
              <a:t>Wen</a:t>
            </a:r>
            <a:r>
              <a:rPr lang="en-US" altLang="zh-TW" sz="1500" b="1" dirty="0" smtClean="0"/>
              <a:t>-Ming Wu</a:t>
            </a:r>
            <a:r>
              <a:rPr lang="en-US" altLang="zh-TW" sz="1500" dirty="0" smtClean="0"/>
              <a:t>(2011).How to Evaluate the Economic Value Added of Innovative Interface Technologies in A Booming Cyber Commerce Environment</a:t>
            </a:r>
            <a:r>
              <a:rPr lang="en-US" altLang="zh-TW" sz="1500" b="1" dirty="0" smtClean="0"/>
              <a:t>. </a:t>
            </a:r>
            <a:r>
              <a:rPr lang="en-US" altLang="zh-TW" sz="1500" i="1" dirty="0" smtClean="0"/>
              <a:t>Key Engineering Materials Vols.467-469 pp 1006-1011.</a:t>
            </a:r>
          </a:p>
          <a:p>
            <a:pPr lvl="0"/>
            <a:r>
              <a:rPr lang="en-US" altLang="zh-TW" sz="1500" dirty="0" smtClean="0"/>
              <a:t>Ming-Yuan Hsieh</a:t>
            </a:r>
            <a:r>
              <a:rPr lang="zh-TW" altLang="zh-TW" sz="1500" dirty="0" smtClean="0"/>
              <a:t>、</a:t>
            </a:r>
            <a:r>
              <a:rPr lang="en-US" altLang="zh-TW" sz="1500" dirty="0" err="1" smtClean="0"/>
              <a:t>Chaang</a:t>
            </a:r>
            <a:r>
              <a:rPr lang="en-US" altLang="zh-TW" sz="1500" dirty="0" smtClean="0"/>
              <a:t>-Yung Kung</a:t>
            </a:r>
            <a:r>
              <a:rPr lang="zh-TW" altLang="zh-TW" sz="1500" dirty="0" smtClean="0"/>
              <a:t>、</a:t>
            </a:r>
            <a:r>
              <a:rPr lang="en-US" altLang="zh-TW" sz="1500" dirty="0" err="1" smtClean="0"/>
              <a:t>Chih</a:t>
            </a:r>
            <a:r>
              <a:rPr lang="en-US" altLang="zh-TW" sz="1500" dirty="0" smtClean="0"/>
              <a:t>-Sung Lai and </a:t>
            </a:r>
            <a:r>
              <a:rPr lang="en-US" altLang="zh-TW" sz="1500" b="1" dirty="0" err="1" smtClean="0"/>
              <a:t>Wen</a:t>
            </a:r>
            <a:r>
              <a:rPr lang="en-US" altLang="zh-TW" sz="1500" b="1" dirty="0" smtClean="0"/>
              <a:t>-Ming Wu</a:t>
            </a:r>
            <a:r>
              <a:rPr lang="en-US" altLang="zh-TW" sz="1500" dirty="0" smtClean="0"/>
              <a:t>(2010).Decreasing Financial Negative Influence In the Supply Chain Management through Integrated Comparison the ANP and GRA-ANP Models. </a:t>
            </a:r>
            <a:r>
              <a:rPr lang="en-US" altLang="zh-TW" sz="1500" i="1" dirty="0" smtClean="0"/>
              <a:t>Journal of Grey System, ISSN 1028-9488,Vol. 13,No. 4, 153-164.</a:t>
            </a:r>
            <a:endParaRPr lang="zh-TW" altLang="zh-TW" sz="1500" dirty="0" smtClean="0"/>
          </a:p>
          <a:p>
            <a:pPr lvl="0"/>
            <a:r>
              <a:rPr lang="en-US" altLang="zh-TW" sz="1500" dirty="0" smtClean="0"/>
              <a:t>Ming-Yuan Hsieh</a:t>
            </a:r>
            <a:r>
              <a:rPr lang="zh-TW" altLang="zh-TW" sz="1500" dirty="0" smtClean="0"/>
              <a:t>、</a:t>
            </a:r>
            <a:r>
              <a:rPr lang="en-US" altLang="zh-TW" sz="1500" dirty="0" smtClean="0"/>
              <a:t>Chung-</a:t>
            </a:r>
            <a:r>
              <a:rPr lang="en-US" altLang="zh-TW" sz="1500" dirty="0" err="1" smtClean="0"/>
              <a:t>Hsing</a:t>
            </a:r>
            <a:r>
              <a:rPr lang="en-US" altLang="zh-TW" sz="1500" dirty="0" smtClean="0"/>
              <a:t> Huang</a:t>
            </a:r>
            <a:r>
              <a:rPr lang="zh-TW" altLang="zh-TW" sz="1500" dirty="0" smtClean="0"/>
              <a:t>、</a:t>
            </a:r>
            <a:r>
              <a:rPr lang="en-US" altLang="zh-TW" sz="1500" b="1" dirty="0" smtClean="0"/>
              <a:t> </a:t>
            </a:r>
            <a:r>
              <a:rPr lang="en-US" altLang="zh-TW" sz="1500" b="1" dirty="0" err="1" smtClean="0"/>
              <a:t>Wen</a:t>
            </a:r>
            <a:r>
              <a:rPr lang="en-US" altLang="zh-TW" sz="1500" b="1" dirty="0" smtClean="0"/>
              <a:t>-Ming Wu </a:t>
            </a:r>
            <a:r>
              <a:rPr lang="en-US" altLang="zh-TW" sz="1500" dirty="0" smtClean="0"/>
              <a:t>&amp; </a:t>
            </a:r>
            <a:r>
              <a:rPr lang="en-US" altLang="zh-TW" sz="1500" dirty="0" err="1" smtClean="0"/>
              <a:t>Chih</a:t>
            </a:r>
            <a:r>
              <a:rPr lang="en-US" altLang="zh-TW" sz="1500" dirty="0" smtClean="0"/>
              <a:t>-Sung Lai(2010).Choosing the best contemporary alliance strategy for the lowest R&amp;D expenditure. </a:t>
            </a:r>
            <a:r>
              <a:rPr lang="en-US" altLang="zh-TW" sz="1500" i="1" dirty="0" smtClean="0"/>
              <a:t>World Transactions on Engineering and Technology Education,Vol.8,No.4.</a:t>
            </a:r>
          </a:p>
          <a:p>
            <a:r>
              <a:rPr lang="en-US" altLang="zh-TW" sz="1500" dirty="0" smtClean="0"/>
              <a:t>Tsai, L. C.</a:t>
            </a:r>
            <a:r>
              <a:rPr lang="zh-TW" altLang="zh-TW" sz="1500" dirty="0" smtClean="0"/>
              <a:t>、</a:t>
            </a:r>
            <a:r>
              <a:rPr lang="en-US" altLang="zh-TW" sz="1500" b="1" dirty="0" smtClean="0"/>
              <a:t>S. L. Chiu</a:t>
            </a:r>
            <a:r>
              <a:rPr lang="zh-TW" altLang="zh-TW" sz="1500" dirty="0" smtClean="0"/>
              <a:t>、</a:t>
            </a:r>
            <a:r>
              <a:rPr lang="en-US" altLang="zh-TW" sz="1500" dirty="0" smtClean="0"/>
              <a:t>S. J. Wu</a:t>
            </a:r>
            <a:r>
              <a:rPr lang="zh-TW" altLang="zh-TW" sz="1500" dirty="0" smtClean="0"/>
              <a:t>、</a:t>
            </a:r>
            <a:r>
              <a:rPr lang="en-US" altLang="zh-TW" sz="1500" dirty="0" smtClean="0"/>
              <a:t>C.S Young(2010). Corporate Ownership Structure and the Value Relevance of Family Executives’ External Directorships. </a:t>
            </a:r>
            <a:r>
              <a:rPr lang="en-US" altLang="zh-TW" sz="1500" i="1" dirty="0" smtClean="0"/>
              <a:t>Asia Pacific Management Review, Vol. 15, No.2, 207-222(TSSCI).</a:t>
            </a:r>
            <a:endParaRPr lang="zh-TW" altLang="zh-TW" sz="1500" dirty="0" smtClean="0"/>
          </a:p>
          <a:p>
            <a:endParaRPr lang="zh-TW" altLang="en-US" sz="15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16632"/>
            <a:ext cx="8540750" cy="836613"/>
          </a:xfrm>
        </p:spPr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研究成果</a:t>
            </a:r>
            <a:r>
              <a:rPr lang="en-US" altLang="zh-TW" dirty="0">
                <a:ea typeface="標楷體" pitchFamily="65" charset="-120"/>
              </a:rPr>
              <a:t>(</a:t>
            </a:r>
            <a:r>
              <a:rPr lang="zh-TW" altLang="en-US" dirty="0">
                <a:ea typeface="標楷體" pitchFamily="65" charset="-120"/>
              </a:rPr>
              <a:t>研討會論文</a:t>
            </a:r>
            <a:r>
              <a:rPr lang="en-US" altLang="zh-TW" dirty="0">
                <a:ea typeface="標楷體" pitchFamily="65" charset="-120"/>
              </a:rPr>
              <a:t>)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908720"/>
            <a:ext cx="8820150" cy="4498975"/>
          </a:xfrm>
        </p:spPr>
        <p:txBody>
          <a:bodyPr/>
          <a:lstStyle/>
          <a:p>
            <a:pPr lvl="0"/>
            <a:r>
              <a:rPr lang="zh-TW" altLang="zh-TW" sz="1200" b="1" dirty="0" smtClean="0"/>
              <a:t>詹益慶</a:t>
            </a:r>
            <a:r>
              <a:rPr lang="zh-TW" altLang="zh-TW" sz="1200" dirty="0" smtClean="0"/>
              <a:t>、黃莉蓮、呂文茜、蕭伊婷、王玲雅</a:t>
            </a:r>
            <a:r>
              <a:rPr lang="en-US" altLang="zh-TW" sz="1200" dirty="0" smtClean="0"/>
              <a:t>(2012).</a:t>
            </a:r>
            <a:r>
              <a:rPr lang="zh-TW" altLang="zh-TW" sz="1200" dirty="0" smtClean="0"/>
              <a:t>消費者實體通路與虛擬通路選擇之研究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第十屆管理學術研討會，國立勤益科技大學管理學院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詹益慶</a:t>
            </a:r>
            <a:r>
              <a:rPr lang="zh-TW" altLang="zh-TW" sz="1200" dirty="0" smtClean="0"/>
              <a:t>、林郁珊、黃郁璇、陳瑩珊、蔡佩芬、郭亭翰</a:t>
            </a:r>
            <a:r>
              <a:rPr lang="en-US" altLang="zh-TW" sz="1200" dirty="0" smtClean="0"/>
              <a:t>(2012).</a:t>
            </a:r>
            <a:r>
              <a:rPr lang="zh-TW" altLang="zh-TW" sz="1200" dirty="0" smtClean="0"/>
              <a:t>團購網站經營模式與消費者行為分析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第十屆管理學術研討會，國立勤益科技大學管理學院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詹益慶</a:t>
            </a:r>
            <a:r>
              <a:rPr lang="zh-TW" altLang="zh-TW" sz="1200" dirty="0" smtClean="0"/>
              <a:t>、薛敏君、蘇怡君、陳慧珊、饒芫瑜、張祖寧</a:t>
            </a:r>
            <a:r>
              <a:rPr lang="en-US" altLang="zh-TW" sz="1200" dirty="0" smtClean="0"/>
              <a:t>(2011).</a:t>
            </a:r>
            <a:r>
              <a:rPr lang="zh-TW" altLang="zh-TW" sz="1200" dirty="0" smtClean="0"/>
              <a:t>企業人力資源決策之重視度滿意度分析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第九屆管理學術研討會，國立勤益科技大學管理學院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吳文明</a:t>
            </a:r>
            <a:r>
              <a:rPr lang="zh-TW" altLang="zh-TW" sz="1200" dirty="0" smtClean="0"/>
              <a:t>、陳亭宇</a:t>
            </a:r>
            <a:r>
              <a:rPr lang="en-US" altLang="zh-TW" sz="1200" dirty="0" smtClean="0"/>
              <a:t>.</a:t>
            </a:r>
            <a:r>
              <a:rPr lang="zh-TW" altLang="zh-TW" sz="1200" dirty="0" smtClean="0"/>
              <a:t>結合</a:t>
            </a:r>
            <a:r>
              <a:rPr lang="en-US" altLang="zh-TW" sz="1200" dirty="0" smtClean="0"/>
              <a:t>Kano</a:t>
            </a:r>
            <a:r>
              <a:rPr lang="zh-TW" altLang="zh-TW" sz="1200" dirty="0" smtClean="0"/>
              <a:t>模式與</a:t>
            </a:r>
            <a:r>
              <a:rPr lang="en-US" altLang="zh-TW" sz="1200" dirty="0" smtClean="0"/>
              <a:t>IPA</a:t>
            </a:r>
            <a:r>
              <a:rPr lang="zh-TW" altLang="zh-TW" sz="1200" dirty="0" smtClean="0"/>
              <a:t>探討平價服飾店之服務品質</a:t>
            </a:r>
            <a:r>
              <a:rPr lang="en-US" altLang="zh-TW" sz="1200" dirty="0" smtClean="0"/>
              <a:t>-</a:t>
            </a:r>
            <a:r>
              <a:rPr lang="zh-TW" altLang="zh-TW" sz="1200" dirty="0" smtClean="0"/>
              <a:t>以</a:t>
            </a:r>
            <a:r>
              <a:rPr lang="en-US" altLang="zh-TW" sz="1200" dirty="0" smtClean="0"/>
              <a:t>UNIQLO</a:t>
            </a:r>
            <a:r>
              <a:rPr lang="zh-TW" altLang="zh-TW" sz="1200" dirty="0" smtClean="0"/>
              <a:t>為例</a:t>
            </a:r>
            <a:r>
              <a:rPr lang="en-US" altLang="zh-TW" sz="1200" dirty="0" smtClean="0"/>
              <a:t>.</a:t>
            </a:r>
            <a:r>
              <a:rPr lang="en-US" altLang="zh-TW" sz="1200" i="1" dirty="0" smtClean="0"/>
              <a:t>2012</a:t>
            </a:r>
            <a:r>
              <a:rPr lang="zh-TW" altLang="zh-TW" sz="1200" i="1" dirty="0" smtClean="0"/>
              <a:t>資訊科技與管理學術研討會，華夏技術學院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吳文明</a:t>
            </a:r>
            <a:r>
              <a:rPr lang="zh-TW" altLang="zh-TW" sz="1200" dirty="0" smtClean="0"/>
              <a:t>、張世穎</a:t>
            </a:r>
            <a:r>
              <a:rPr lang="en-US" altLang="zh-TW" sz="1200" dirty="0" smtClean="0"/>
              <a:t>.</a:t>
            </a:r>
            <a:r>
              <a:rPr lang="zh-TW" altLang="zh-TW" sz="1200" dirty="0" smtClean="0"/>
              <a:t>應用</a:t>
            </a:r>
            <a:r>
              <a:rPr lang="en-US" altLang="zh-TW" sz="1200" dirty="0" smtClean="0"/>
              <a:t>Kano</a:t>
            </a:r>
            <a:r>
              <a:rPr lang="zh-TW" altLang="zh-TW" sz="1200" dirty="0" smtClean="0"/>
              <a:t>模式與</a:t>
            </a:r>
            <a:r>
              <a:rPr lang="en-US" altLang="zh-TW" sz="1200" dirty="0" smtClean="0"/>
              <a:t>IPA</a:t>
            </a:r>
            <a:r>
              <a:rPr lang="zh-TW" altLang="zh-TW" sz="1200" dirty="0" smtClean="0"/>
              <a:t>分析溫泉旅館之服務品質</a:t>
            </a:r>
            <a:r>
              <a:rPr lang="en-US" altLang="zh-TW" sz="1200" dirty="0" smtClean="0"/>
              <a:t>.</a:t>
            </a:r>
            <a:r>
              <a:rPr lang="en-US" altLang="zh-TW" sz="1200" i="1" dirty="0" smtClean="0"/>
              <a:t>2012</a:t>
            </a:r>
            <a:r>
              <a:rPr lang="zh-TW" altLang="zh-TW" sz="1200" i="1" dirty="0" smtClean="0"/>
              <a:t>資訊科技與管理學術研討會，華夏技術學院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吳文明</a:t>
            </a:r>
            <a:r>
              <a:rPr lang="zh-TW" altLang="zh-TW" sz="1200" dirty="0" smtClean="0"/>
              <a:t>、梁育萱</a:t>
            </a:r>
            <a:r>
              <a:rPr lang="en-US" altLang="zh-TW" sz="1200" dirty="0" smtClean="0"/>
              <a:t>.</a:t>
            </a:r>
            <a:r>
              <a:rPr lang="zh-TW" altLang="zh-TW" sz="1200" dirty="0" smtClean="0"/>
              <a:t>應用</a:t>
            </a:r>
            <a:r>
              <a:rPr lang="en-US" altLang="zh-TW" sz="1200" dirty="0" smtClean="0"/>
              <a:t>Kano</a:t>
            </a:r>
            <a:r>
              <a:rPr lang="zh-TW" altLang="zh-TW" sz="1200" dirty="0" smtClean="0"/>
              <a:t>模式與</a:t>
            </a:r>
            <a:r>
              <a:rPr lang="en-US" altLang="zh-TW" sz="1200" dirty="0" smtClean="0"/>
              <a:t>IPA</a:t>
            </a:r>
            <a:r>
              <a:rPr lang="zh-TW" altLang="zh-TW" sz="1200" dirty="0" smtClean="0"/>
              <a:t>探討主題樂園服務品質屬性</a:t>
            </a:r>
            <a:r>
              <a:rPr lang="en-US" altLang="zh-TW" sz="1200" dirty="0" smtClean="0"/>
              <a:t>-</a:t>
            </a:r>
            <a:r>
              <a:rPr lang="zh-TW" altLang="zh-TW" sz="1200" dirty="0" smtClean="0"/>
              <a:t>以月眉育樂世界為例</a:t>
            </a:r>
            <a:r>
              <a:rPr lang="en-US" altLang="zh-TW" sz="1200" dirty="0" smtClean="0"/>
              <a:t>.</a:t>
            </a:r>
            <a:r>
              <a:rPr lang="en-US" altLang="zh-TW" sz="1200" i="1" dirty="0" smtClean="0"/>
              <a:t>2012</a:t>
            </a:r>
            <a:r>
              <a:rPr lang="zh-TW" altLang="zh-TW" sz="1200" i="1" dirty="0" smtClean="0"/>
              <a:t>資訊科技與管理學術研討會，華夏技術學院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吳文明</a:t>
            </a:r>
            <a:r>
              <a:rPr lang="zh-TW" altLang="zh-TW" sz="1200" dirty="0" smtClean="0"/>
              <a:t>、陳啟東、陳士閔、柯憶如</a:t>
            </a:r>
            <a:r>
              <a:rPr lang="en-US" altLang="zh-TW" sz="1200" dirty="0" smtClean="0"/>
              <a:t>(2012).</a:t>
            </a:r>
            <a:r>
              <a:rPr lang="zh-TW" altLang="zh-TW" sz="1200" dirty="0" smtClean="0"/>
              <a:t>以</a:t>
            </a:r>
            <a:r>
              <a:rPr lang="en-US" altLang="zh-TW" sz="1200" dirty="0" smtClean="0"/>
              <a:t>Fuzzy ANP</a:t>
            </a:r>
            <a:r>
              <a:rPr lang="zh-TW" altLang="zh-TW" sz="1200" dirty="0" smtClean="0"/>
              <a:t>探討基層金融機構服務品質</a:t>
            </a:r>
            <a:r>
              <a:rPr lang="en-US" altLang="zh-TW" sz="1200" dirty="0" smtClean="0"/>
              <a:t>-</a:t>
            </a:r>
            <a:r>
              <a:rPr lang="zh-TW" altLang="zh-TW" sz="1200" dirty="0" smtClean="0"/>
              <a:t>以農會信用部為例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第十三屆科技與管理學術研討會，華夏技術學院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吳文明</a:t>
            </a:r>
            <a:r>
              <a:rPr lang="zh-TW" altLang="zh-TW" sz="1200" dirty="0" smtClean="0"/>
              <a:t>、陳啟東、柯憶如</a:t>
            </a:r>
            <a:r>
              <a:rPr lang="en-US" altLang="zh-TW" sz="1200" dirty="0" smtClean="0"/>
              <a:t>(2012).</a:t>
            </a:r>
            <a:r>
              <a:rPr lang="zh-TW" altLang="zh-TW" sz="1200" dirty="0" smtClean="0"/>
              <a:t>應用模糊分析網路程序法建置國內電子銀行評選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第十屆管理學術研討會，中國大陸，常州工學院</a:t>
            </a:r>
            <a:r>
              <a:rPr lang="en-US" altLang="zh-TW" sz="1200" i="1" dirty="0" smtClean="0"/>
              <a:t>.</a:t>
            </a:r>
          </a:p>
          <a:p>
            <a:pPr lvl="0"/>
            <a:r>
              <a:rPr lang="zh-TW" altLang="zh-TW" sz="1200" dirty="0" smtClean="0"/>
              <a:t>謝銘元、黃崇興、</a:t>
            </a:r>
            <a:r>
              <a:rPr lang="zh-TW" altLang="zh-TW" sz="1200" b="1" dirty="0" smtClean="0"/>
              <a:t>吳文明</a:t>
            </a:r>
            <a:r>
              <a:rPr lang="en-US" altLang="zh-TW" sz="1200" dirty="0" smtClean="0"/>
              <a:t>(2010).Can Green Marketing Contribute to A Company's Bottom Line</a:t>
            </a:r>
            <a:r>
              <a:rPr lang="zh-TW" altLang="zh-TW" sz="1200" dirty="0" smtClean="0"/>
              <a:t>？</a:t>
            </a:r>
            <a:r>
              <a:rPr lang="en-US" altLang="zh-TW" sz="1200" dirty="0" smtClean="0"/>
              <a:t>. </a:t>
            </a:r>
            <a:r>
              <a:rPr lang="en-US" altLang="zh-TW" sz="1200" i="1" dirty="0" smtClean="0"/>
              <a:t>2010</a:t>
            </a:r>
            <a:r>
              <a:rPr lang="zh-TW" altLang="zh-TW" sz="1200" i="1" dirty="0" smtClean="0"/>
              <a:t>全球品牌與服務業行銷學術研討會，台灣大學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b="1" dirty="0" smtClean="0"/>
              <a:t>吳文明</a:t>
            </a:r>
            <a:r>
              <a:rPr lang="zh-TW" altLang="zh-TW" sz="1200" dirty="0" smtClean="0"/>
              <a:t>、謝銘元、何佳玲</a:t>
            </a:r>
            <a:r>
              <a:rPr lang="en-US" altLang="zh-TW" sz="1200" dirty="0" smtClean="0"/>
              <a:t>(2010).</a:t>
            </a:r>
            <a:r>
              <a:rPr lang="zh-TW" altLang="zh-TW" sz="1200" dirty="0" smtClean="0"/>
              <a:t>應用</a:t>
            </a:r>
            <a:r>
              <a:rPr lang="en-US" altLang="zh-TW" sz="1200" dirty="0" smtClean="0"/>
              <a:t>ANP</a:t>
            </a:r>
            <a:r>
              <a:rPr lang="zh-TW" altLang="zh-TW" sz="1200" dirty="0" smtClean="0"/>
              <a:t>於入口網站評選之實例研究</a:t>
            </a:r>
            <a:r>
              <a:rPr lang="en-US" altLang="zh-TW" sz="1200" dirty="0" smtClean="0"/>
              <a:t>-</a:t>
            </a:r>
            <a:r>
              <a:rPr lang="zh-TW" altLang="zh-TW" sz="1200" dirty="0" smtClean="0"/>
              <a:t>以入口網站服務項目評選為例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第八屆管理學術研討會，國立勤益科技大學管理學院</a:t>
            </a:r>
            <a:r>
              <a:rPr lang="en-US" altLang="zh-TW" sz="1200" i="1" dirty="0" smtClean="0"/>
              <a:t>.</a:t>
            </a:r>
          </a:p>
          <a:p>
            <a:pPr lvl="0"/>
            <a:r>
              <a:rPr lang="zh-TW" altLang="zh-TW" sz="1200" b="1" dirty="0" smtClean="0"/>
              <a:t>邱素伶</a:t>
            </a:r>
            <a:r>
              <a:rPr lang="zh-TW" altLang="zh-TW" sz="1200" dirty="0" smtClean="0"/>
              <a:t>、湯淑媚、江珮瑩、詹于萱、翁亭亭</a:t>
            </a:r>
            <a:r>
              <a:rPr lang="en-US" altLang="zh-TW" sz="1200" dirty="0" smtClean="0"/>
              <a:t>(2013)</a:t>
            </a:r>
            <a:r>
              <a:rPr lang="zh-TW" altLang="zh-TW" sz="1200" dirty="0" smtClean="0"/>
              <a:t>，蔬食飲食文化經營策略及消費動機</a:t>
            </a:r>
            <a:r>
              <a:rPr lang="en-US" altLang="zh-TW" sz="1200" dirty="0" smtClean="0"/>
              <a:t>—</a:t>
            </a:r>
            <a:r>
              <a:rPr lang="zh-TW" altLang="zh-TW" sz="1200" dirty="0" smtClean="0"/>
              <a:t>以寬心園精緻蔬食料理為例，</a:t>
            </a:r>
            <a:r>
              <a:rPr lang="en-US" altLang="zh-TW" sz="1200" dirty="0" smtClean="0"/>
              <a:t>2013</a:t>
            </a:r>
            <a:r>
              <a:rPr lang="zh-TW" altLang="zh-TW" sz="1200" dirty="0" smtClean="0"/>
              <a:t>全球營運暨服務科學理論與實務國際學術研討會，國立彰化師範大學</a:t>
            </a:r>
          </a:p>
          <a:p>
            <a:pPr lvl="0"/>
            <a:r>
              <a:rPr lang="zh-TW" altLang="zh-TW" sz="1200" b="1" dirty="0" smtClean="0"/>
              <a:t>邱素伶</a:t>
            </a:r>
            <a:r>
              <a:rPr lang="zh-TW" altLang="zh-TW" sz="1200" dirty="0" smtClean="0"/>
              <a:t>、蔡雅苓、吳旻錡、黃啟俊、涂華新、葉馨嶺</a:t>
            </a:r>
            <a:r>
              <a:rPr lang="en-US" altLang="zh-TW" sz="1200" dirty="0" smtClean="0"/>
              <a:t>(2011).</a:t>
            </a:r>
            <a:r>
              <a:rPr lang="zh-TW" altLang="zh-TW" sz="1200" dirty="0" smtClean="0"/>
              <a:t>顧客滿意度與顧客關係管理對企業經營績效之影響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第九屆管理學術研討會</a:t>
            </a:r>
            <a:r>
              <a:rPr lang="en-US" altLang="zh-TW" sz="1200" i="1" dirty="0" smtClean="0"/>
              <a:t>-2011 SOD</a:t>
            </a:r>
            <a:r>
              <a:rPr lang="zh-TW" altLang="zh-TW" sz="1200" i="1" dirty="0" smtClean="0"/>
              <a:t>永續經營與發展，國立勤益科技大學管理學院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dirty="0" smtClean="0"/>
              <a:t>許文宣、蔡婷慧、江宇涵、</a:t>
            </a:r>
            <a:r>
              <a:rPr lang="zh-TW" altLang="zh-TW" sz="1200" b="1" dirty="0" smtClean="0"/>
              <a:t>邱素伶</a:t>
            </a:r>
            <a:r>
              <a:rPr lang="en-US" altLang="zh-TW" sz="1200" dirty="0" smtClean="0"/>
              <a:t>(2010).</a:t>
            </a:r>
            <a:r>
              <a:rPr lang="zh-TW" altLang="zh-TW" sz="1200" dirty="0" smtClean="0"/>
              <a:t>企業社會責任、企業形象及企業價值之關係</a:t>
            </a:r>
            <a:r>
              <a:rPr lang="en-US" altLang="zh-TW" sz="1200" dirty="0" smtClean="0"/>
              <a:t>.</a:t>
            </a:r>
            <a:r>
              <a:rPr lang="en-US" altLang="zh-TW" sz="1200" i="1" dirty="0" smtClean="0"/>
              <a:t>2010</a:t>
            </a:r>
            <a:r>
              <a:rPr lang="zh-TW" altLang="zh-TW" sz="1200" i="1" dirty="0" smtClean="0"/>
              <a:t>會計理論與實務研討會，淡江大學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dirty="0" smtClean="0"/>
              <a:t>黃雅琳、呂珮寧、</a:t>
            </a:r>
            <a:r>
              <a:rPr lang="zh-TW" altLang="zh-TW" sz="1200" b="1" dirty="0" smtClean="0"/>
              <a:t>邱素伶</a:t>
            </a:r>
            <a:r>
              <a:rPr lang="en-US" altLang="zh-TW" sz="1200" dirty="0" smtClean="0"/>
              <a:t>(2010).</a:t>
            </a:r>
            <a:r>
              <a:rPr lang="zh-TW" altLang="zh-TW" sz="1200" dirty="0" smtClean="0"/>
              <a:t>商圈發展研究與探討－以勤益商圈為例</a:t>
            </a:r>
            <a:r>
              <a:rPr lang="en-US" altLang="zh-TW" sz="1200" dirty="0" smtClean="0"/>
              <a:t>.</a:t>
            </a:r>
            <a:r>
              <a:rPr lang="zh-TW" altLang="zh-TW" sz="1200" i="1" dirty="0" smtClean="0"/>
              <a:t>第八屆管理學術研討會，國立勤益科技大學管理學院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lvl="0"/>
            <a:r>
              <a:rPr lang="zh-TW" altLang="zh-TW" sz="1200" dirty="0" smtClean="0"/>
              <a:t>王明隆、陳麗玲、</a:t>
            </a:r>
            <a:r>
              <a:rPr lang="zh-TW" altLang="zh-TW" sz="1200" b="1" dirty="0" smtClean="0"/>
              <a:t>邱素伶</a:t>
            </a:r>
            <a:r>
              <a:rPr lang="en-US" altLang="zh-TW" sz="1200" dirty="0" smtClean="0"/>
              <a:t>(2009).</a:t>
            </a:r>
            <a:r>
              <a:rPr lang="zh-TW" altLang="zh-TW" sz="1200" dirty="0" smtClean="0"/>
              <a:t>圖形表達對會計資訊價值攸關性之影響</a:t>
            </a:r>
            <a:r>
              <a:rPr lang="en-US" altLang="zh-TW" sz="1200" dirty="0" smtClean="0"/>
              <a:t>. </a:t>
            </a:r>
            <a:r>
              <a:rPr lang="en-US" altLang="zh-TW" sz="1200" i="1" dirty="0" smtClean="0"/>
              <a:t>2009</a:t>
            </a:r>
            <a:r>
              <a:rPr lang="zh-TW" altLang="zh-TW" sz="1200" i="1" dirty="0" smtClean="0"/>
              <a:t>會計理論與實務研討會，國立成功大學</a:t>
            </a:r>
            <a:r>
              <a:rPr lang="en-US" altLang="zh-TW" sz="1200" i="1" dirty="0" smtClean="0"/>
              <a:t>.</a:t>
            </a:r>
            <a:endParaRPr lang="zh-TW" altLang="zh-TW" sz="1200" dirty="0" smtClean="0"/>
          </a:p>
          <a:p>
            <a:pPr marL="609600" indent="-609600">
              <a:lnSpc>
                <a:spcPct val="80000"/>
              </a:lnSpc>
            </a:pP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碩士班學生論文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528" y="1340768"/>
            <a:ext cx="8540750" cy="4498975"/>
          </a:xfrm>
        </p:spPr>
        <p:txBody>
          <a:bodyPr/>
          <a:lstStyle/>
          <a:p>
            <a:pPr lvl="0"/>
            <a:r>
              <a:rPr lang="zh-TW" altLang="zh-TW" sz="2000" dirty="0" smtClean="0"/>
              <a:t>廖紀雯，運用分析網路程序法於供應商評選之實證研究</a:t>
            </a:r>
            <a:r>
              <a:rPr lang="en-US" altLang="zh-TW" sz="2000" dirty="0" smtClean="0"/>
              <a:t>-</a:t>
            </a:r>
            <a:r>
              <a:rPr lang="zh-TW" altLang="zh-TW" sz="2000" dirty="0" smtClean="0"/>
              <a:t>以肉品處理中心雞隻供應商評選為例，</a:t>
            </a:r>
            <a:r>
              <a:rPr lang="en-US" altLang="zh-TW" sz="2000" dirty="0" smtClean="0"/>
              <a:t>103/07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陳威霖，運用分析網路程序法於通路評選之研究以茶葉銷售為例，</a:t>
            </a:r>
            <a:r>
              <a:rPr lang="en-US" altLang="zh-TW" sz="2000" dirty="0" smtClean="0"/>
              <a:t>103/07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趙子綱，應用分析網路程序法繪圖軟體評選</a:t>
            </a:r>
            <a:r>
              <a:rPr lang="en-US" altLang="zh-TW" sz="2000" dirty="0" smtClean="0"/>
              <a:t>-</a:t>
            </a:r>
            <a:r>
              <a:rPr lang="zh-TW" altLang="zh-TW" sz="2000" dirty="0" smtClean="0"/>
              <a:t>以珠寶產業為例，</a:t>
            </a:r>
            <a:r>
              <a:rPr lang="en-US" altLang="zh-TW" sz="2000" dirty="0" smtClean="0"/>
              <a:t>103/07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陳武華，運用</a:t>
            </a:r>
            <a:r>
              <a:rPr lang="en-US" altLang="zh-TW" sz="2000" dirty="0" smtClean="0"/>
              <a:t>QFD</a:t>
            </a:r>
            <a:r>
              <a:rPr lang="zh-TW" altLang="zh-TW" sz="2000" dirty="0" smtClean="0"/>
              <a:t>結合</a:t>
            </a:r>
            <a:r>
              <a:rPr lang="en-US" altLang="zh-TW" sz="2000" dirty="0" smtClean="0"/>
              <a:t>TRIZ</a:t>
            </a:r>
            <a:r>
              <a:rPr lang="zh-TW" altLang="zh-TW" sz="2000" dirty="0" smtClean="0"/>
              <a:t>手法構建產品研發創新</a:t>
            </a:r>
            <a:r>
              <a:rPr lang="en-US" altLang="zh-TW" sz="2000" dirty="0" smtClean="0"/>
              <a:t>-</a:t>
            </a:r>
            <a:r>
              <a:rPr lang="zh-TW" altLang="zh-TW" sz="2000" dirty="0" smtClean="0"/>
              <a:t>以鋁窗為例，</a:t>
            </a:r>
            <a:r>
              <a:rPr lang="en-US" altLang="zh-TW" sz="2000" dirty="0" smtClean="0"/>
              <a:t>102/07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梁育萱，應用</a:t>
            </a:r>
            <a:r>
              <a:rPr lang="en-US" altLang="zh-TW" sz="2000" dirty="0" smtClean="0"/>
              <a:t>Kano</a:t>
            </a:r>
            <a:r>
              <a:rPr lang="zh-TW" altLang="zh-TW" sz="2000" dirty="0" smtClean="0"/>
              <a:t>與</a:t>
            </a:r>
            <a:r>
              <a:rPr lang="en-US" altLang="zh-TW" sz="2000" dirty="0" smtClean="0"/>
              <a:t>IPA</a:t>
            </a:r>
            <a:r>
              <a:rPr lang="zh-TW" altLang="zh-TW" sz="2000" dirty="0" smtClean="0"/>
              <a:t>模式探討主題樂園遊樂區服務品質屬性</a:t>
            </a:r>
            <a:r>
              <a:rPr lang="en-US" altLang="zh-TW" sz="2000" dirty="0" smtClean="0"/>
              <a:t>—</a:t>
            </a:r>
            <a:r>
              <a:rPr lang="zh-TW" altLang="zh-TW" sz="2000" dirty="0" smtClean="0"/>
              <a:t>以月眉育樂世界為例，</a:t>
            </a:r>
            <a:r>
              <a:rPr lang="en-US" altLang="zh-TW" sz="2000" dirty="0" smtClean="0"/>
              <a:t>101/07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陳亭宇，結合</a:t>
            </a:r>
            <a:r>
              <a:rPr lang="en-US" altLang="zh-TW" sz="2000" dirty="0" smtClean="0"/>
              <a:t>Kano</a:t>
            </a:r>
            <a:r>
              <a:rPr lang="zh-TW" altLang="zh-TW" sz="2000" dirty="0" smtClean="0"/>
              <a:t>與</a:t>
            </a:r>
            <a:r>
              <a:rPr lang="en-US" altLang="zh-TW" sz="2000" dirty="0" smtClean="0"/>
              <a:t>IPA</a:t>
            </a:r>
            <a:r>
              <a:rPr lang="zh-TW" altLang="zh-TW" sz="2000" dirty="0" smtClean="0"/>
              <a:t>模式探討平價服飾店之服務品質</a:t>
            </a:r>
            <a:r>
              <a:rPr lang="en-US" altLang="zh-TW" sz="2000" dirty="0" smtClean="0"/>
              <a:t>—</a:t>
            </a:r>
            <a:r>
              <a:rPr lang="zh-TW" altLang="zh-TW" sz="2000" dirty="0" smtClean="0"/>
              <a:t>以</a:t>
            </a:r>
            <a:r>
              <a:rPr lang="en-US" altLang="zh-TW" sz="2000" dirty="0" smtClean="0"/>
              <a:t>UNIQLO</a:t>
            </a:r>
            <a:r>
              <a:rPr lang="zh-TW" altLang="zh-TW" sz="2000" dirty="0" smtClean="0"/>
              <a:t>為例，</a:t>
            </a:r>
            <a:r>
              <a:rPr lang="en-US" altLang="zh-TW" sz="2000" dirty="0" smtClean="0"/>
              <a:t>101/07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張世穎，應用</a:t>
            </a:r>
            <a:r>
              <a:rPr lang="en-US" altLang="zh-TW" sz="2000" dirty="0" smtClean="0"/>
              <a:t>Kano</a:t>
            </a:r>
            <a:r>
              <a:rPr lang="zh-TW" altLang="zh-TW" sz="2000" dirty="0" smtClean="0"/>
              <a:t>與</a:t>
            </a:r>
            <a:r>
              <a:rPr lang="en-US" altLang="zh-TW" sz="2000" dirty="0" smtClean="0"/>
              <a:t>IPA</a:t>
            </a:r>
            <a:r>
              <a:rPr lang="zh-TW" altLang="zh-TW" sz="2000" dirty="0" smtClean="0"/>
              <a:t>模式於台灣溫泉服務品質之實證研究</a:t>
            </a:r>
            <a:r>
              <a:rPr lang="en-US" altLang="zh-TW" sz="2000" dirty="0" smtClean="0"/>
              <a:t>—</a:t>
            </a:r>
            <a:r>
              <a:rPr lang="zh-TW" altLang="zh-TW" sz="2000" dirty="0" smtClean="0"/>
              <a:t>以北投地區為例，</a:t>
            </a:r>
            <a:r>
              <a:rPr lang="en-US" altLang="zh-TW" sz="2000" dirty="0" smtClean="0"/>
              <a:t>101/07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何佳玲，應用分析網路程序法評選入口網站，</a:t>
            </a:r>
            <a:r>
              <a:rPr lang="en-US" altLang="zh-TW" sz="2000" dirty="0" smtClean="0"/>
              <a:t>100/06</a:t>
            </a:r>
            <a:endParaRPr lang="zh-TW" altLang="zh-TW" sz="2000" dirty="0" smtClean="0"/>
          </a:p>
          <a:p>
            <a:r>
              <a:rPr lang="zh-TW" altLang="zh-TW" sz="2000" dirty="0" smtClean="0"/>
              <a:t>陳映竹，應用</a:t>
            </a:r>
            <a:r>
              <a:rPr lang="en-US" altLang="zh-TW" sz="2000" dirty="0" smtClean="0"/>
              <a:t>ANP</a:t>
            </a:r>
            <a:r>
              <a:rPr lang="zh-TW" altLang="zh-TW" sz="2000" dirty="0" smtClean="0"/>
              <a:t>評估小型車購買決策之研究</a:t>
            </a:r>
            <a:r>
              <a:rPr lang="en-US" altLang="zh-TW" sz="2000" dirty="0" smtClean="0"/>
              <a:t>—</a:t>
            </a:r>
            <a:r>
              <a:rPr lang="zh-TW" altLang="zh-TW" sz="2000" dirty="0" smtClean="0"/>
              <a:t>以上班族女性為例，</a:t>
            </a:r>
            <a:r>
              <a:rPr lang="en-US" altLang="zh-TW" sz="2000" dirty="0" smtClean="0"/>
              <a:t>100/06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6" name="Diagram 4"/>
          <p:cNvGraphicFramePr>
            <a:graphicFrameLocks/>
          </p:cNvGraphicFramePr>
          <p:nvPr/>
        </p:nvGraphicFramePr>
        <p:xfrm>
          <a:off x="0" y="952500"/>
          <a:ext cx="9144000" cy="5905500"/>
        </p:xfrm>
        <a:graphic>
          <a:graphicData uri="http://schemas.openxmlformats.org/drawingml/2006/compatibility">
            <com:legacyDrawing xmlns:com="http://schemas.openxmlformats.org/drawingml/2006/compatibility" spid="_x0000_s44036"/>
          </a:graphicData>
        </a:graphic>
      </p:graphicFrame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900113" y="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zh-TW" altLang="en-US" sz="4800">
                <a:solidFill>
                  <a:schemeClr val="tx2"/>
                </a:solidFill>
                <a:ea typeface="標楷體" pitchFamily="65" charset="-120"/>
              </a:rPr>
              <a:t>研討室設置目的</a:t>
            </a:r>
          </a:p>
        </p:txBody>
      </p:sp>
      <p:sp>
        <p:nvSpPr>
          <p:cNvPr id="44050" name="Oval 18"/>
          <p:cNvSpPr>
            <a:spLocks noChangeArrowheads="1"/>
          </p:cNvSpPr>
          <p:nvPr/>
        </p:nvSpPr>
        <p:spPr bwMode="auto">
          <a:xfrm>
            <a:off x="3563938" y="3141663"/>
            <a:ext cx="2089150" cy="18716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51" name="Oval 19"/>
          <p:cNvSpPr>
            <a:spLocks noChangeArrowheads="1"/>
          </p:cNvSpPr>
          <p:nvPr/>
        </p:nvSpPr>
        <p:spPr bwMode="auto">
          <a:xfrm>
            <a:off x="4067175" y="3716338"/>
            <a:ext cx="1152525" cy="865187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4211638" y="3933825"/>
            <a:ext cx="935037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利潤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4211638" y="3213100"/>
            <a:ext cx="863600" cy="457200"/>
          </a:xfrm>
          <a:prstGeom prst="rect">
            <a:avLst/>
          </a:prstGeom>
          <a:solidFill>
            <a:srgbClr val="33996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決策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學生培育目標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應用一般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會計與統計推論</a:t>
            </a:r>
            <a:r>
              <a:rPr lang="zh-TW" altLang="en-US" dirty="0">
                <a:ea typeface="標楷體" pitchFamily="65" charset="-120"/>
              </a:rPr>
              <a:t>於各種決策分析</a:t>
            </a:r>
          </a:p>
          <a:p>
            <a:r>
              <a:rPr lang="zh-TW" altLang="en-US" dirty="0" smtClean="0">
                <a:ea typeface="標楷體" pitchFamily="65" charset="-120"/>
              </a:rPr>
              <a:t>具財務報表與各種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績效分析</a:t>
            </a:r>
            <a:r>
              <a:rPr lang="zh-TW" altLang="en-US" dirty="0">
                <a:ea typeface="標楷體" pitchFamily="65" charset="-120"/>
              </a:rPr>
              <a:t>能力</a:t>
            </a:r>
          </a:p>
          <a:p>
            <a:r>
              <a:rPr lang="zh-TW" altLang="en-US" dirty="0">
                <a:ea typeface="標楷體" pitchFamily="65" charset="-120"/>
              </a:rPr>
              <a:t>具應用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平衡計分卡</a:t>
            </a:r>
            <a:r>
              <a:rPr lang="zh-TW" altLang="en-US" dirty="0">
                <a:ea typeface="標楷體" pitchFamily="65" charset="-120"/>
              </a:rPr>
              <a:t>於策略分析之能力</a:t>
            </a:r>
          </a:p>
          <a:p>
            <a:r>
              <a:rPr lang="zh-TW" altLang="en-US" dirty="0">
                <a:ea typeface="標楷體" pitchFamily="65" charset="-120"/>
              </a:rPr>
              <a:t>具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門市展店投資</a:t>
            </a:r>
            <a:r>
              <a:rPr lang="zh-TW" altLang="en-US" dirty="0">
                <a:ea typeface="標楷體" pitchFamily="65" charset="-120"/>
              </a:rPr>
              <a:t>之分析能力</a:t>
            </a:r>
          </a:p>
          <a:p>
            <a:r>
              <a:rPr lang="zh-TW" altLang="en-US" dirty="0">
                <a:ea typeface="標楷體" pitchFamily="65" charset="-120"/>
              </a:rPr>
              <a:t>具市場</a:t>
            </a:r>
            <a:r>
              <a:rPr lang="zh-TW" altLang="en-US" dirty="0">
                <a:solidFill>
                  <a:srgbClr val="FF0000"/>
                </a:solidFill>
                <a:ea typeface="標楷體" pitchFamily="65" charset="-120"/>
              </a:rPr>
              <a:t>競爭賽局分析</a:t>
            </a:r>
            <a:r>
              <a:rPr lang="zh-TW" altLang="en-US" dirty="0">
                <a:ea typeface="標楷體" pitchFamily="65" charset="-120"/>
              </a:rPr>
              <a:t>之能力</a:t>
            </a:r>
          </a:p>
          <a:p>
            <a:endParaRPr lang="zh-TW" altLang="en-US" dirty="0">
              <a:ea typeface="標楷體" pitchFamily="65" charset="-120"/>
            </a:endParaRPr>
          </a:p>
          <a:p>
            <a:endParaRPr lang="zh-TW" altLang="en-US" dirty="0">
              <a:ea typeface="標楷體" pitchFamily="65" charset="-120"/>
            </a:endParaRPr>
          </a:p>
          <a:p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研討室師資</a:t>
            </a:r>
          </a:p>
        </p:txBody>
      </p:sp>
      <p:graphicFrame>
        <p:nvGraphicFramePr>
          <p:cNvPr id="40004" name="Group 68"/>
          <p:cNvGraphicFramePr>
            <a:graphicFrameLocks noGrp="1"/>
          </p:cNvGraphicFramePr>
          <p:nvPr>
            <p:ph type="tbl" idx="1"/>
          </p:nvPr>
        </p:nvGraphicFramePr>
        <p:xfrm>
          <a:off x="755650" y="1557338"/>
          <a:ext cx="7772400" cy="4495800"/>
        </p:xfrm>
        <a:graphic>
          <a:graphicData uri="http://schemas.openxmlformats.org/drawingml/2006/table">
            <a:tbl>
              <a:tblPr/>
              <a:tblGrid>
                <a:gridCol w="1656110"/>
                <a:gridCol w="3744416"/>
                <a:gridCol w="2371874"/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姓名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學歷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專長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吳文明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台灣大學管理博士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決策分析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行銷策略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邱素伶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成功大學會計博士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績效分析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平衡計分卡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詹益慶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台灣科技大學管理博士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投資分析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實質選擇權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>
                <a:ea typeface="標楷體" pitchFamily="65" charset="-120"/>
              </a:rPr>
              <a:t>課程配合</a:t>
            </a:r>
          </a:p>
        </p:txBody>
      </p:sp>
      <p:graphicFrame>
        <p:nvGraphicFramePr>
          <p:cNvPr id="72742" name="Group 38"/>
          <p:cNvGraphicFramePr>
            <a:graphicFrameLocks noGrp="1"/>
          </p:cNvGraphicFramePr>
          <p:nvPr>
            <p:ph type="tbl" idx="1"/>
          </p:nvPr>
        </p:nvGraphicFramePr>
        <p:xfrm>
          <a:off x="301625" y="1600200"/>
          <a:ext cx="8540750" cy="4498976"/>
        </p:xfrm>
        <a:graphic>
          <a:graphicData uri="http://schemas.openxmlformats.org/drawingml/2006/table">
            <a:tbl>
              <a:tblPr/>
              <a:tblGrid>
                <a:gridCol w="1708150"/>
                <a:gridCol w="1708150"/>
                <a:gridCol w="1708150"/>
                <a:gridCol w="1708150"/>
                <a:gridCol w="1708150"/>
              </a:tblGrid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功能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統計會計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投資分析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實質選擇權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賽局理論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大學部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會計學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統計學</a:t>
                      </a:r>
                      <a:endParaRPr kumimoji="1" lang="en-US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財務管理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投資學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經濟學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管理會計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資料處理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與統計分析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碩士班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高等統計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迴歸分析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財務管理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競爭策略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管理會計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決策分析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</a:rPr>
                        <a:t>多變量分析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33" name="Line 29"/>
          <p:cNvSpPr>
            <a:spLocks noChangeShapeType="1"/>
          </p:cNvSpPr>
          <p:nvPr/>
        </p:nvSpPr>
        <p:spPr bwMode="auto">
          <a:xfrm>
            <a:off x="323850" y="1628775"/>
            <a:ext cx="1655763" cy="14398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72734" name="Text Box 30"/>
          <p:cNvSpPr txBox="1">
            <a:spLocks noChangeArrowheads="1"/>
          </p:cNvSpPr>
          <p:nvPr/>
        </p:nvSpPr>
        <p:spPr bwMode="auto">
          <a:xfrm>
            <a:off x="395288" y="2565400"/>
            <a:ext cx="10795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學制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主要軟體設備</a:t>
            </a:r>
            <a:endParaRPr lang="zh-TW" altLang="en-US"/>
          </a:p>
        </p:txBody>
      </p:sp>
      <p:graphicFrame>
        <p:nvGraphicFramePr>
          <p:cNvPr id="70696" name="Group 40"/>
          <p:cNvGraphicFramePr>
            <a:graphicFrameLocks noGrp="1"/>
          </p:cNvGraphicFramePr>
          <p:nvPr>
            <p:ph type="tbl" idx="1"/>
          </p:nvPr>
        </p:nvGraphicFramePr>
        <p:xfrm>
          <a:off x="301625" y="1600200"/>
          <a:ext cx="8540750" cy="4498976"/>
        </p:xfrm>
        <a:graphic>
          <a:graphicData uri="http://schemas.openxmlformats.org/drawingml/2006/table">
            <a:tbl>
              <a:tblPr/>
              <a:tblGrid>
                <a:gridCol w="1708150"/>
                <a:gridCol w="1708150"/>
                <a:gridCol w="1708150"/>
                <a:gridCol w="1708150"/>
                <a:gridCol w="1708150"/>
              </a:tblGrid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功能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統計會計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投資分析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實質選擇權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賽局理論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大學部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Excel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Gretl</a:t>
                      </a:r>
                      <a:endParaRPr kumimoji="1" lang="en-US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Risk Analysis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Gambit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Expert Choice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碩士班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RATS V6.0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Gretl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V1.9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R V3.0</a:t>
                      </a:r>
                      <a:endParaRPr kumimoji="1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Risk Analysis Gauss V8.0</a:t>
                      </a:r>
                      <a:endParaRPr kumimoji="1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Gambit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Expert Choice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DEA-Solver </a:t>
                      </a:r>
                      <a:endParaRPr kumimoji="1" lang="zh-TW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87" name="Line 31"/>
          <p:cNvSpPr>
            <a:spLocks noChangeShapeType="1"/>
          </p:cNvSpPr>
          <p:nvPr/>
        </p:nvSpPr>
        <p:spPr bwMode="auto">
          <a:xfrm>
            <a:off x="323850" y="1628775"/>
            <a:ext cx="1655763" cy="14398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395288" y="2565400"/>
            <a:ext cx="10795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學制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30" name="Rectangle 30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產學合作與專題計畫</a:t>
            </a:r>
            <a:r>
              <a:rPr lang="en-US" altLang="zh-TW" dirty="0">
                <a:ea typeface="標楷體" pitchFamily="65" charset="-120"/>
              </a:rPr>
              <a:t>(</a:t>
            </a:r>
            <a:r>
              <a:rPr lang="en-US" altLang="zh-TW" dirty="0" smtClean="0">
                <a:ea typeface="標楷體" pitchFamily="65" charset="-120"/>
              </a:rPr>
              <a:t>2009</a:t>
            </a:r>
            <a:r>
              <a:rPr lang="zh-TW" altLang="en-US" dirty="0" smtClean="0">
                <a:ea typeface="標楷體" pitchFamily="65" charset="-120"/>
              </a:rPr>
              <a:t>起</a:t>
            </a:r>
            <a:r>
              <a:rPr lang="en-US" altLang="zh-TW" dirty="0">
                <a:ea typeface="標楷體" pitchFamily="65" charset="-120"/>
              </a:rPr>
              <a:t>)</a:t>
            </a:r>
            <a:endParaRPr lang="zh-TW" altLang="en-US" dirty="0">
              <a:ea typeface="標楷體" pitchFamily="65" charset="-120"/>
            </a:endParaRPr>
          </a:p>
        </p:txBody>
      </p:sp>
      <p:graphicFrame>
        <p:nvGraphicFramePr>
          <p:cNvPr id="76864" name="Group 64"/>
          <p:cNvGraphicFramePr>
            <a:graphicFrameLocks noGrp="1"/>
          </p:cNvGraphicFramePr>
          <p:nvPr>
            <p:ph idx="1"/>
          </p:nvPr>
        </p:nvGraphicFramePr>
        <p:xfrm>
          <a:off x="301623" y="1600201"/>
          <a:ext cx="8446840" cy="4549495"/>
        </p:xfrm>
        <a:graphic>
          <a:graphicData uri="http://schemas.openxmlformats.org/drawingml/2006/table">
            <a:tbl>
              <a:tblPr/>
              <a:tblGrid>
                <a:gridCol w="2111710"/>
                <a:gridCol w="2111710"/>
                <a:gridCol w="2111710"/>
                <a:gridCol w="2111710"/>
              </a:tblGrid>
              <a:tr h="1096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功能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統計會計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投資分析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實質選擇權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0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國科會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2010(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共同主持人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企業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2011(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共同主持人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2012(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共同主持人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2013(3</a:t>
                      </a:r>
                      <a:r>
                        <a:rPr kumimoji="1" lang="zh-TW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件共同主持人</a:t>
                      </a: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校內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65" name="Line 65"/>
          <p:cNvSpPr>
            <a:spLocks noChangeShapeType="1"/>
          </p:cNvSpPr>
          <p:nvPr/>
        </p:nvSpPr>
        <p:spPr bwMode="auto">
          <a:xfrm>
            <a:off x="323528" y="1628800"/>
            <a:ext cx="2088232" cy="108012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76866" name="Text Box 66"/>
          <p:cNvSpPr txBox="1">
            <a:spLocks noChangeArrowheads="1"/>
          </p:cNvSpPr>
          <p:nvPr/>
        </p:nvSpPr>
        <p:spPr bwMode="auto">
          <a:xfrm>
            <a:off x="395536" y="2204864"/>
            <a:ext cx="10795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dirty="0">
                <a:ea typeface="標楷體" pitchFamily="65" charset="-120"/>
              </a:rPr>
              <a:t>對象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a typeface="標楷體" pitchFamily="65" charset="-120"/>
              </a:rPr>
              <a:t>研究成果</a:t>
            </a:r>
            <a:r>
              <a:rPr lang="en-US" altLang="zh-TW" dirty="0">
                <a:ea typeface="標楷體" pitchFamily="65" charset="-120"/>
              </a:rPr>
              <a:t>(</a:t>
            </a:r>
            <a:r>
              <a:rPr lang="en-US" altLang="zh-TW" dirty="0" smtClean="0">
                <a:ea typeface="標楷體" pitchFamily="65" charset="-120"/>
              </a:rPr>
              <a:t>2009</a:t>
            </a:r>
            <a:r>
              <a:rPr lang="zh-TW" altLang="en-US" dirty="0" smtClean="0">
                <a:ea typeface="標楷體" pitchFamily="65" charset="-120"/>
              </a:rPr>
              <a:t>起</a:t>
            </a:r>
            <a:r>
              <a:rPr lang="en-US" altLang="zh-TW" dirty="0">
                <a:ea typeface="標楷體" pitchFamily="65" charset="-120"/>
              </a:rPr>
              <a:t>)</a:t>
            </a:r>
          </a:p>
        </p:txBody>
      </p:sp>
      <p:graphicFrame>
        <p:nvGraphicFramePr>
          <p:cNvPr id="78886" name="Group 38"/>
          <p:cNvGraphicFramePr>
            <a:graphicFrameLocks noGrp="1"/>
          </p:cNvGraphicFramePr>
          <p:nvPr>
            <p:ph idx="1"/>
          </p:nvPr>
        </p:nvGraphicFramePr>
        <p:xfrm>
          <a:off x="301623" y="1600200"/>
          <a:ext cx="8374832" cy="4565650"/>
        </p:xfrm>
        <a:graphic>
          <a:graphicData uri="http://schemas.openxmlformats.org/drawingml/2006/table">
            <a:tbl>
              <a:tblPr/>
              <a:tblGrid>
                <a:gridCol w="2093708"/>
                <a:gridCol w="2093708"/>
                <a:gridCol w="2093708"/>
                <a:gridCol w="2093708"/>
              </a:tblGrid>
              <a:tr h="1323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      功能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統計會計</a:t>
                      </a: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投資分析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實質選擇權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績效分析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國際期刊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國內期刊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  <a:endParaRPr kumimoji="1" lang="en-US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研討會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83" name="Line 35"/>
          <p:cNvSpPr>
            <a:spLocks noChangeShapeType="1"/>
          </p:cNvSpPr>
          <p:nvPr/>
        </p:nvSpPr>
        <p:spPr bwMode="auto">
          <a:xfrm>
            <a:off x="323850" y="1628774"/>
            <a:ext cx="2087910" cy="1296169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78884" name="Text Box 36"/>
          <p:cNvSpPr txBox="1">
            <a:spLocks noChangeArrowheads="1"/>
          </p:cNvSpPr>
          <p:nvPr/>
        </p:nvSpPr>
        <p:spPr bwMode="auto">
          <a:xfrm>
            <a:off x="395288" y="2420938"/>
            <a:ext cx="10795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>
                <a:ea typeface="標楷體" pitchFamily="65" charset="-120"/>
              </a:rPr>
              <a:t>發表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獲獎紀錄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Jan, Y-C. and S-L. Chiu (2007), “On the Robustness of Performance Measures in Fund Persistence,” Journal of Performance Measurement, Vol.11, No.3, 44-50. (NSC 94-2416-H-167-011</a:t>
            </a:r>
            <a:r>
              <a:rPr lang="zh-TW" altLang="en-US" sz="2800"/>
              <a:t>）</a:t>
            </a:r>
            <a:r>
              <a:rPr lang="en-US" altLang="zh-TW" sz="2800"/>
              <a:t>(</a:t>
            </a:r>
            <a:r>
              <a:rPr lang="en-US" altLang="zh-TW" sz="2800" b="1">
                <a:solidFill>
                  <a:srgbClr val="FF0066"/>
                </a:solidFill>
              </a:rPr>
              <a:t>Honorable Mention Awards</a:t>
            </a:r>
            <a:r>
              <a:rPr lang="en-US" altLang="zh-TW" sz="2800"/>
              <a:t>)</a:t>
            </a:r>
            <a:endParaRPr lang="en-US" altLang="zh-TW" sz="2800" b="1"/>
          </a:p>
          <a:p>
            <a:r>
              <a:rPr lang="en-US" altLang="zh-TW" sz="2800"/>
              <a:t>Jan, Y-C. and S-L Chiu (2008), “Long-Run Investment Decision in the Taiwan Exchange Market,” 2008 Hawaii Global Conference on Business and Finance, Hawaii, U.S. (NSC 95-2416-H-167-012) (</a:t>
            </a:r>
            <a:r>
              <a:rPr lang="en-US" altLang="zh-TW" sz="2800" b="1">
                <a:solidFill>
                  <a:srgbClr val="FF0066"/>
                </a:solidFill>
              </a:rPr>
              <a:t>Outstanding Research Award</a:t>
            </a:r>
            <a:r>
              <a:rPr lang="en-US" altLang="zh-TW" sz="2800"/>
              <a:t>) </a:t>
            </a:r>
            <a:endParaRPr lang="zh-TW" altLang="en-US" sz="2800"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designa">
  <a:themeElements>
    <a:clrScheme name="tdesigna 1">
      <a:dk1>
        <a:srgbClr val="080808"/>
      </a:dk1>
      <a:lt1>
        <a:srgbClr val="FFFFFF"/>
      </a:lt1>
      <a:dk2>
        <a:srgbClr val="0039AC"/>
      </a:dk2>
      <a:lt2>
        <a:srgbClr val="C0C0C0"/>
      </a:lt2>
      <a:accent1>
        <a:srgbClr val="FFFF99"/>
      </a:accent1>
      <a:accent2>
        <a:srgbClr val="FFCC66"/>
      </a:accent2>
      <a:accent3>
        <a:srgbClr val="FFFFFF"/>
      </a:accent3>
      <a:accent4>
        <a:srgbClr val="060606"/>
      </a:accent4>
      <a:accent5>
        <a:srgbClr val="FFFFCA"/>
      </a:accent5>
      <a:accent6>
        <a:srgbClr val="E7B95C"/>
      </a:accent6>
      <a:hlink>
        <a:srgbClr val="0066FF"/>
      </a:hlink>
      <a:folHlink>
        <a:srgbClr val="CC3300"/>
      </a:folHlink>
    </a:clrScheme>
    <a:fontScheme name="tdesigna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designa 1">
        <a:dk1>
          <a:srgbClr val="080808"/>
        </a:dk1>
        <a:lt1>
          <a:srgbClr val="FFFFFF"/>
        </a:lt1>
        <a:dk2>
          <a:srgbClr val="0039AC"/>
        </a:dk2>
        <a:lt2>
          <a:srgbClr val="C0C0C0"/>
        </a:lt2>
        <a:accent1>
          <a:srgbClr val="FFFF99"/>
        </a:accent1>
        <a:accent2>
          <a:srgbClr val="FFCC66"/>
        </a:accent2>
        <a:accent3>
          <a:srgbClr val="FFFFFF"/>
        </a:accent3>
        <a:accent4>
          <a:srgbClr val="060606"/>
        </a:accent4>
        <a:accent5>
          <a:srgbClr val="FFFFCA"/>
        </a:accent5>
        <a:accent6>
          <a:srgbClr val="E7B95C"/>
        </a:accent6>
        <a:hlink>
          <a:srgbClr val="0066FF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2">
        <a:dk1>
          <a:srgbClr val="333399"/>
        </a:dk1>
        <a:lt1>
          <a:srgbClr val="ADD3AF"/>
        </a:lt1>
        <a:dk2>
          <a:srgbClr val="D65700"/>
        </a:dk2>
        <a:lt2>
          <a:srgbClr val="B2B2B2"/>
        </a:lt2>
        <a:accent1>
          <a:srgbClr val="B8E9EE"/>
        </a:accent1>
        <a:accent2>
          <a:srgbClr val="FFCC00"/>
        </a:accent2>
        <a:accent3>
          <a:srgbClr val="D3E6D4"/>
        </a:accent3>
        <a:accent4>
          <a:srgbClr val="2A2A82"/>
        </a:accent4>
        <a:accent5>
          <a:srgbClr val="D8F2F5"/>
        </a:accent5>
        <a:accent6>
          <a:srgbClr val="E7B900"/>
        </a:accent6>
        <a:hlink>
          <a:srgbClr val="00808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3">
        <a:dk1>
          <a:srgbClr val="003BB2"/>
        </a:dk1>
        <a:lt1>
          <a:srgbClr val="CCFFCC"/>
        </a:lt1>
        <a:dk2>
          <a:srgbClr val="003366"/>
        </a:dk2>
        <a:lt2>
          <a:srgbClr val="C0C0C0"/>
        </a:lt2>
        <a:accent1>
          <a:srgbClr val="FFFFFF"/>
        </a:accent1>
        <a:accent2>
          <a:srgbClr val="009900"/>
        </a:accent2>
        <a:accent3>
          <a:srgbClr val="E2FFE2"/>
        </a:accent3>
        <a:accent4>
          <a:srgbClr val="003197"/>
        </a:accent4>
        <a:accent5>
          <a:srgbClr val="FFFFFF"/>
        </a:accent5>
        <a:accent6>
          <a:srgbClr val="008A00"/>
        </a:accent6>
        <a:hlink>
          <a:srgbClr val="333399"/>
        </a:hlink>
        <a:folHlink>
          <a:srgbClr val="E4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4">
        <a:dk1>
          <a:srgbClr val="0000CC"/>
        </a:dk1>
        <a:lt1>
          <a:srgbClr val="CCECFF"/>
        </a:lt1>
        <a:dk2>
          <a:srgbClr val="006666"/>
        </a:dk2>
        <a:lt2>
          <a:srgbClr val="C0C0C0"/>
        </a:lt2>
        <a:accent1>
          <a:srgbClr val="FFFF99"/>
        </a:accent1>
        <a:accent2>
          <a:srgbClr val="FFCCFF"/>
        </a:accent2>
        <a:accent3>
          <a:srgbClr val="E2F4FF"/>
        </a:accent3>
        <a:accent4>
          <a:srgbClr val="0000AE"/>
        </a:accent4>
        <a:accent5>
          <a:srgbClr val="FFFFCA"/>
        </a:accent5>
        <a:accent6>
          <a:srgbClr val="E7B9E7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5">
        <a:dk1>
          <a:srgbClr val="000000"/>
        </a:dk1>
        <a:lt1>
          <a:srgbClr val="FFFFCC"/>
        </a:lt1>
        <a:dk2>
          <a:srgbClr val="5A5A86"/>
        </a:dk2>
        <a:lt2>
          <a:srgbClr val="C0C0C0"/>
        </a:lt2>
        <a:accent1>
          <a:srgbClr val="D5E9F7"/>
        </a:accent1>
        <a:accent2>
          <a:srgbClr val="FFCC00"/>
        </a:accent2>
        <a:accent3>
          <a:srgbClr val="FFFFE2"/>
        </a:accent3>
        <a:accent4>
          <a:srgbClr val="000000"/>
        </a:accent4>
        <a:accent5>
          <a:srgbClr val="E7F2FA"/>
        </a:accent5>
        <a:accent6>
          <a:srgbClr val="E7B900"/>
        </a:accent6>
        <a:hlink>
          <a:srgbClr val="CC3300"/>
        </a:hlink>
        <a:folHlink>
          <a:srgbClr val="007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6">
        <a:dk1>
          <a:srgbClr val="006666"/>
        </a:dk1>
        <a:lt1>
          <a:srgbClr val="FFECD9"/>
        </a:lt1>
        <a:dk2>
          <a:srgbClr val="000099"/>
        </a:dk2>
        <a:lt2>
          <a:srgbClr val="B2B2B2"/>
        </a:lt2>
        <a:accent1>
          <a:srgbClr val="EAEAEA"/>
        </a:accent1>
        <a:accent2>
          <a:srgbClr val="FF6600"/>
        </a:accent2>
        <a:accent3>
          <a:srgbClr val="FFF4E9"/>
        </a:accent3>
        <a:accent4>
          <a:srgbClr val="005656"/>
        </a:accent4>
        <a:accent5>
          <a:srgbClr val="F3F3F3"/>
        </a:accent5>
        <a:accent6>
          <a:srgbClr val="E75C00"/>
        </a:accent6>
        <a:hlink>
          <a:srgbClr val="0066FF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7">
        <a:dk1>
          <a:srgbClr val="585884"/>
        </a:dk1>
        <a:lt1>
          <a:srgbClr val="DDDDDD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99CC00"/>
        </a:accent2>
        <a:accent3>
          <a:srgbClr val="EBEBEB"/>
        </a:accent3>
        <a:accent4>
          <a:srgbClr val="4A4A70"/>
        </a:accent4>
        <a:accent5>
          <a:srgbClr val="FFFFE2"/>
        </a:accent5>
        <a:accent6>
          <a:srgbClr val="8AB900"/>
        </a:accent6>
        <a:hlink>
          <a:srgbClr val="FF3300"/>
        </a:hlink>
        <a:folHlink>
          <a:srgbClr val="6E3B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a 8">
        <a:dk1>
          <a:srgbClr val="333399"/>
        </a:dk1>
        <a:lt1>
          <a:srgbClr val="FFD9D9"/>
        </a:lt1>
        <a:dk2>
          <a:srgbClr val="00716E"/>
        </a:dk2>
        <a:lt2>
          <a:srgbClr val="C0C0C0"/>
        </a:lt2>
        <a:accent1>
          <a:srgbClr val="AED2BA"/>
        </a:accent1>
        <a:accent2>
          <a:srgbClr val="FF9933"/>
        </a:accent2>
        <a:accent3>
          <a:srgbClr val="FFE9E9"/>
        </a:accent3>
        <a:accent4>
          <a:srgbClr val="2A2A82"/>
        </a:accent4>
        <a:accent5>
          <a:srgbClr val="D3E5D9"/>
        </a:accent5>
        <a:accent6>
          <a:srgbClr val="E78A2D"/>
        </a:accent6>
        <a:hlink>
          <a:srgbClr val="CC330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TDESIGNA</Template>
  <TotalTime>396</TotalTime>
  <Words>1933</Words>
  <Application>Microsoft Office PowerPoint</Application>
  <PresentationFormat>如螢幕大小 (4:3)</PresentationFormat>
  <Paragraphs>200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Times New Roman</vt:lpstr>
      <vt:lpstr>新細明體</vt:lpstr>
      <vt:lpstr>Arial</vt:lpstr>
      <vt:lpstr>Wingdings 2</vt:lpstr>
      <vt:lpstr>Wingdings</vt:lpstr>
      <vt:lpstr>標楷體</vt:lpstr>
      <vt:lpstr>tdesigna</vt:lpstr>
      <vt:lpstr>投資與決策分析研討室 簡報者 : 詹益慶</vt:lpstr>
      <vt:lpstr>投影片 2</vt:lpstr>
      <vt:lpstr>學生培育目標</vt:lpstr>
      <vt:lpstr>研討室師資</vt:lpstr>
      <vt:lpstr>課程配合</vt:lpstr>
      <vt:lpstr>主要軟體設備</vt:lpstr>
      <vt:lpstr>產學合作與專題計畫(2009起)</vt:lpstr>
      <vt:lpstr>研究成果(2009起)</vt:lpstr>
      <vt:lpstr>獲獎紀錄</vt:lpstr>
      <vt:lpstr>學生未來升學與就業發展</vt:lpstr>
      <vt:lpstr>研究與發展方向</vt:lpstr>
      <vt:lpstr>投影片 12</vt:lpstr>
      <vt:lpstr>產學合作與專題計畫</vt:lpstr>
      <vt:lpstr>研究成果(期刊論文)</vt:lpstr>
      <vt:lpstr>研究成果(研討會論文)</vt:lpstr>
      <vt:lpstr>碩士班學生論文</vt:lpstr>
    </vt:vector>
  </TitlesOfParts>
  <Company>CHINYI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資訊與軟體應用研討室</dc:title>
  <dc:creator>IEM</dc:creator>
  <cp:lastModifiedBy>user</cp:lastModifiedBy>
  <cp:revision>29</cp:revision>
  <cp:lastPrinted>1601-01-01T00:00:00Z</cp:lastPrinted>
  <dcterms:created xsi:type="dcterms:W3CDTF">2004-11-26T02:30:45Z</dcterms:created>
  <dcterms:modified xsi:type="dcterms:W3CDTF">2014-10-23T09:14:31Z</dcterms:modified>
</cp:coreProperties>
</file>